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66"/>
  </p:notesMasterIdLst>
  <p:handoutMasterIdLst>
    <p:handoutMasterId r:id="rId67"/>
  </p:handoutMasterIdLst>
  <p:sldIdLst>
    <p:sldId id="350" r:id="rId5"/>
    <p:sldId id="352" r:id="rId6"/>
    <p:sldId id="365" r:id="rId7"/>
    <p:sldId id="361"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80" r:id="rId22"/>
    <p:sldId id="379"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400" r:id="rId42"/>
    <p:sldId id="399" r:id="rId43"/>
    <p:sldId id="405" r:id="rId44"/>
    <p:sldId id="416" r:id="rId45"/>
    <p:sldId id="417" r:id="rId46"/>
    <p:sldId id="401" r:id="rId47"/>
    <p:sldId id="402" r:id="rId48"/>
    <p:sldId id="404" r:id="rId49"/>
    <p:sldId id="403" r:id="rId50"/>
    <p:sldId id="406" r:id="rId51"/>
    <p:sldId id="407" r:id="rId52"/>
    <p:sldId id="408" r:id="rId53"/>
    <p:sldId id="409" r:id="rId54"/>
    <p:sldId id="410" r:id="rId55"/>
    <p:sldId id="412" r:id="rId56"/>
    <p:sldId id="411" r:id="rId57"/>
    <p:sldId id="413" r:id="rId58"/>
    <p:sldId id="414" r:id="rId59"/>
    <p:sldId id="418" r:id="rId60"/>
    <p:sldId id="415" r:id="rId61"/>
    <p:sldId id="419" r:id="rId62"/>
    <p:sldId id="364" r:id="rId63"/>
    <p:sldId id="420" r:id="rId64"/>
    <p:sldId id="34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26"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61</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April 11,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April 11,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11,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5.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6.jp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5.jpg"/><Relationship Id="rId1" Type="http://schemas.openxmlformats.org/officeDocument/2006/relationships/slideLayout" Target="../slideLayouts/slideLayout5.xml"/><Relationship Id="rId6" Type="http://schemas.openxmlformats.org/officeDocument/2006/relationships/image" Target="../media/image32.jp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91.png"/><Relationship Id="rId4" Type="http://schemas.openxmlformats.org/officeDocument/2006/relationships/image" Target="../media/image87.jpg"/><Relationship Id="rId9"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1107346" y="604008"/>
            <a:ext cx="10432497" cy="3026194"/>
          </a:xfrm>
        </p:spPr>
        <p:txBody>
          <a:bodyPr/>
          <a:lstStyle/>
          <a:p>
            <a:pPr algn="ctr"/>
            <a:r>
              <a:rPr lang="en-US" dirty="0">
                <a:latin typeface="Bahnschrift" panose="020B0502040204020203" pitchFamily="34" charset="0"/>
              </a:rPr>
              <a:t>Design &amp; Analysis of Majority Logic based Approximate Adders &amp; Multipliers</a:t>
            </a:r>
          </a:p>
        </p:txBody>
      </p:sp>
      <p:pic>
        <p:nvPicPr>
          <p:cNvPr id="5" name="Picture 4">
            <a:extLst>
              <a:ext uri="{FF2B5EF4-FFF2-40B4-BE49-F238E27FC236}">
                <a16:creationId xmlns:a16="http://schemas.microsoft.com/office/drawing/2014/main" id="{A7D209F6-066D-E373-05AC-28DFF26E0E1A}"/>
              </a:ext>
            </a:extLst>
          </p:cNvPr>
          <p:cNvPicPr>
            <a:picLocks noChangeAspect="1"/>
          </p:cNvPicPr>
          <p:nvPr/>
        </p:nvPicPr>
        <p:blipFill>
          <a:blip r:embed="rId2"/>
          <a:stretch>
            <a:fillRect/>
          </a:stretch>
        </p:blipFill>
        <p:spPr>
          <a:xfrm>
            <a:off x="6186679" y="4414451"/>
            <a:ext cx="5749026" cy="1676545"/>
          </a:xfrm>
          <a:prstGeom prst="rect">
            <a:avLst/>
          </a:prstGeom>
        </p:spPr>
      </p:pic>
      <p:sp>
        <p:nvSpPr>
          <p:cNvPr id="8" name="Text Placeholder 2">
            <a:extLst>
              <a:ext uri="{FF2B5EF4-FFF2-40B4-BE49-F238E27FC236}">
                <a16:creationId xmlns:a16="http://schemas.microsoft.com/office/drawing/2014/main" id="{B4C83DC4-A747-28C4-0909-0DD5B9DB1287}"/>
              </a:ext>
            </a:extLst>
          </p:cNvPr>
          <p:cNvSpPr>
            <a:spLocks noGrp="1"/>
          </p:cNvSpPr>
          <p:nvPr>
            <p:ph type="body" sz="quarter" idx="11"/>
          </p:nvPr>
        </p:nvSpPr>
        <p:spPr>
          <a:xfrm>
            <a:off x="3437780" y="5684669"/>
            <a:ext cx="1659680" cy="954087"/>
          </a:xfrm>
        </p:spPr>
        <p:txBody>
          <a:bodyPr/>
          <a:lstStyle/>
          <a:p>
            <a:r>
              <a:rPr lang="en-US" dirty="0">
                <a:latin typeface="+mj-lt"/>
              </a:rPr>
              <a:t>IIIT Bangalore</a:t>
            </a:r>
            <a:r>
              <a:rPr lang="en-US" dirty="0"/>
              <a:t> </a:t>
            </a:r>
          </a:p>
          <a:p>
            <a:r>
              <a:rPr lang="en-US" dirty="0"/>
              <a:t>Group 13</a:t>
            </a:r>
          </a:p>
          <a:p>
            <a:r>
              <a:rPr lang="en-US" dirty="0"/>
              <a:t>April 11, 2023 </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8746E33-4D44-613C-B280-3378C8B2B7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3" b="7883"/>
          <a:stretch/>
        </p:blipFill>
        <p:spPr/>
      </p:pic>
      <p:sp>
        <p:nvSpPr>
          <p:cNvPr id="3" name="Title 2">
            <a:extLst>
              <a:ext uri="{FF2B5EF4-FFF2-40B4-BE49-F238E27FC236}">
                <a16:creationId xmlns:a16="http://schemas.microsoft.com/office/drawing/2014/main" id="{5FC8D417-A024-A0DC-1AEE-D4B7454048E8}"/>
              </a:ext>
            </a:extLst>
          </p:cNvPr>
          <p:cNvSpPr>
            <a:spLocks noGrp="1"/>
          </p:cNvSpPr>
          <p:nvPr>
            <p:ph type="title"/>
          </p:nvPr>
        </p:nvSpPr>
        <p:spPr>
          <a:xfrm>
            <a:off x="3254419" y="1325462"/>
            <a:ext cx="6577478" cy="1570070"/>
          </a:xfrm>
        </p:spPr>
        <p:txBody>
          <a:bodyPr>
            <a:noAutofit/>
          </a:bodyPr>
          <a:lstStyle/>
          <a:p>
            <a:pPr algn="ctr"/>
            <a:r>
              <a:rPr lang="en-IN" sz="5400" dirty="0">
                <a:solidFill>
                  <a:srgbClr val="FF0000"/>
                </a:solidFill>
              </a:rPr>
              <a:t>IMPLEMENTATION</a:t>
            </a:r>
            <a:br>
              <a:rPr lang="en-IN" sz="5400" dirty="0">
                <a:solidFill>
                  <a:srgbClr val="FF0000"/>
                </a:solidFill>
              </a:rPr>
            </a:br>
            <a:r>
              <a:rPr lang="en-IN" sz="4000" dirty="0">
                <a:solidFill>
                  <a:srgbClr val="FF0000"/>
                </a:solidFill>
              </a:rPr>
              <a:t>(I. Approximate Adder)</a:t>
            </a:r>
            <a:endParaRPr lang="en-IN" sz="5400" dirty="0">
              <a:solidFill>
                <a:srgbClr val="FF0000"/>
              </a:solidFill>
            </a:endParaRPr>
          </a:p>
        </p:txBody>
      </p:sp>
      <p:sp>
        <p:nvSpPr>
          <p:cNvPr id="2" name="Rectangle: Rounded Corners 1">
            <a:extLst>
              <a:ext uri="{FF2B5EF4-FFF2-40B4-BE49-F238E27FC236}">
                <a16:creationId xmlns:a16="http://schemas.microsoft.com/office/drawing/2014/main" id="{2D55AD61-5ACA-D8B7-E2D1-449F241E65EA}"/>
              </a:ext>
            </a:extLst>
          </p:cNvPr>
          <p:cNvSpPr/>
          <p:nvPr/>
        </p:nvSpPr>
        <p:spPr>
          <a:xfrm>
            <a:off x="3279587" y="1451296"/>
            <a:ext cx="6552310" cy="157007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accent5"/>
              </a:solidFill>
            </a:endParaRPr>
          </a:p>
        </p:txBody>
      </p:sp>
    </p:spTree>
    <p:extLst>
      <p:ext uri="{BB962C8B-B14F-4D97-AF65-F5344CB8AC3E}">
        <p14:creationId xmlns:p14="http://schemas.microsoft.com/office/powerpoint/2010/main" val="252454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1 – Bit MLAFA</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11</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676311" y="1262876"/>
            <a:ext cx="5759657" cy="1771604"/>
          </a:xfrm>
        </p:spPr>
        <p:txBody>
          <a:bodyPr>
            <a:normAutofit fontScale="92500" lnSpcReduction="20000"/>
          </a:bodyPr>
          <a:lstStyle/>
          <a:p>
            <a:pPr algn="just">
              <a:buFont typeface="Courier New" panose="02070309020205020404" pitchFamily="49" charset="0"/>
              <a:buChar char="o"/>
            </a:pPr>
            <a:r>
              <a:rPr lang="en-US" sz="1600" dirty="0"/>
              <a:t>A 1 – bit MLAFA has been proposed in </a:t>
            </a:r>
            <a:r>
              <a:rPr lang="en-US" sz="1600" dirty="0">
                <a:solidFill>
                  <a:srgbClr val="00B0F0"/>
                </a:solidFill>
              </a:rPr>
              <a:t>[1]</a:t>
            </a:r>
            <a:r>
              <a:rPr lang="en-US" sz="1600" dirty="0"/>
              <a:t>. In the paper it is named as MLAFA1.</a:t>
            </a:r>
          </a:p>
          <a:p>
            <a:pPr algn="just">
              <a:buFont typeface="Courier New" panose="02070309020205020404" pitchFamily="49" charset="0"/>
              <a:buChar char="o"/>
            </a:pPr>
            <a:r>
              <a:rPr lang="en-US" sz="1600" dirty="0"/>
              <a:t>From Table 2, the equations for the carry out and the sum are as follows:</a:t>
            </a:r>
          </a:p>
          <a:p>
            <a:pPr marL="0" indent="0" algn="ctr">
              <a:buNone/>
            </a:pPr>
            <a:r>
              <a:rPr lang="en-US" sz="1600" b="1" dirty="0" err="1"/>
              <a:t>Cout</a:t>
            </a:r>
            <a:r>
              <a:rPr lang="en-US" sz="1600" b="1" dirty="0"/>
              <a:t> = M(A, B, </a:t>
            </a:r>
            <a:r>
              <a:rPr lang="en-US" sz="1600" b="1" dirty="0" err="1"/>
              <a:t>Cin</a:t>
            </a:r>
            <a:r>
              <a:rPr lang="en-US" sz="1600" b="1" dirty="0"/>
              <a:t>)</a:t>
            </a:r>
          </a:p>
          <a:p>
            <a:pPr marL="0" indent="0" algn="ctr">
              <a:buNone/>
            </a:pPr>
            <a:endParaRPr lang="en-US" sz="1600" b="1" dirty="0"/>
          </a:p>
          <a:p>
            <a:pPr marL="0" indent="0" algn="ctr">
              <a:buNone/>
            </a:pPr>
            <a:r>
              <a:rPr lang="en-US" sz="1600" b="1" dirty="0"/>
              <a:t>S = ~</a:t>
            </a:r>
            <a:r>
              <a:rPr lang="en-US" sz="1600" b="1" dirty="0" err="1"/>
              <a:t>Cout</a:t>
            </a:r>
            <a:endParaRPr lang="en-US" sz="1600" b="1" dirty="0"/>
          </a:p>
        </p:txBody>
      </p:sp>
      <p:graphicFrame>
        <p:nvGraphicFramePr>
          <p:cNvPr id="2" name="Table 4">
            <a:extLst>
              <a:ext uri="{FF2B5EF4-FFF2-40B4-BE49-F238E27FC236}">
                <a16:creationId xmlns:a16="http://schemas.microsoft.com/office/drawing/2014/main" id="{0AEDA4AA-959B-A4B2-2BE2-882DCA1F3DDD}"/>
              </a:ext>
            </a:extLst>
          </p:cNvPr>
          <p:cNvGraphicFramePr>
            <a:graphicFrameLocks noGrp="1"/>
          </p:cNvGraphicFramePr>
          <p:nvPr>
            <p:extLst>
              <p:ext uri="{D42A27DB-BD31-4B8C-83A1-F6EECF244321}">
                <p14:modId xmlns:p14="http://schemas.microsoft.com/office/powerpoint/2010/main" val="933987179"/>
              </p:ext>
            </p:extLst>
          </p:nvPr>
        </p:nvGraphicFramePr>
        <p:xfrm>
          <a:off x="6735060" y="502758"/>
          <a:ext cx="4570250" cy="3291840"/>
        </p:xfrm>
        <a:graphic>
          <a:graphicData uri="http://schemas.openxmlformats.org/drawingml/2006/table">
            <a:tbl>
              <a:tblPr firstRow="1" bandRow="1">
                <a:tableStyleId>{5C22544A-7EE6-4342-B048-85BDC9FD1C3A}</a:tableStyleId>
              </a:tblPr>
              <a:tblGrid>
                <a:gridCol w="914050">
                  <a:extLst>
                    <a:ext uri="{9D8B030D-6E8A-4147-A177-3AD203B41FA5}">
                      <a16:colId xmlns:a16="http://schemas.microsoft.com/office/drawing/2014/main" val="2704228857"/>
                    </a:ext>
                  </a:extLst>
                </a:gridCol>
                <a:gridCol w="914050">
                  <a:extLst>
                    <a:ext uri="{9D8B030D-6E8A-4147-A177-3AD203B41FA5}">
                      <a16:colId xmlns:a16="http://schemas.microsoft.com/office/drawing/2014/main" val="728590668"/>
                    </a:ext>
                  </a:extLst>
                </a:gridCol>
                <a:gridCol w="914050">
                  <a:extLst>
                    <a:ext uri="{9D8B030D-6E8A-4147-A177-3AD203B41FA5}">
                      <a16:colId xmlns:a16="http://schemas.microsoft.com/office/drawing/2014/main" val="3705260017"/>
                    </a:ext>
                  </a:extLst>
                </a:gridCol>
                <a:gridCol w="914050">
                  <a:extLst>
                    <a:ext uri="{9D8B030D-6E8A-4147-A177-3AD203B41FA5}">
                      <a16:colId xmlns:a16="http://schemas.microsoft.com/office/drawing/2014/main" val="2405423798"/>
                    </a:ext>
                  </a:extLst>
                </a:gridCol>
                <a:gridCol w="914050">
                  <a:extLst>
                    <a:ext uri="{9D8B030D-6E8A-4147-A177-3AD203B41FA5}">
                      <a16:colId xmlns:a16="http://schemas.microsoft.com/office/drawing/2014/main" val="2483451323"/>
                    </a:ext>
                  </a:extLst>
                </a:gridCol>
              </a:tblGrid>
              <a:tr h="266839">
                <a:tc>
                  <a:txBody>
                    <a:bodyPr/>
                    <a:lstStyle/>
                    <a:p>
                      <a:pPr algn="ctr"/>
                      <a:r>
                        <a:rPr lang="en-IN" dirty="0"/>
                        <a:t>A</a:t>
                      </a:r>
                    </a:p>
                  </a:txBody>
                  <a:tcPr/>
                </a:tc>
                <a:tc>
                  <a:txBody>
                    <a:bodyPr/>
                    <a:lstStyle/>
                    <a:p>
                      <a:pPr algn="ctr"/>
                      <a:r>
                        <a:rPr lang="en-IN" dirty="0"/>
                        <a:t>B</a:t>
                      </a:r>
                    </a:p>
                  </a:txBody>
                  <a:tcPr/>
                </a:tc>
                <a:tc>
                  <a:txBody>
                    <a:bodyPr/>
                    <a:lstStyle/>
                    <a:p>
                      <a:pPr algn="ctr"/>
                      <a:r>
                        <a:rPr lang="en-IN" dirty="0" err="1"/>
                        <a:t>Cin</a:t>
                      </a:r>
                      <a:endParaRPr lang="en-IN" dirty="0"/>
                    </a:p>
                  </a:txBody>
                  <a:tcPr/>
                </a:tc>
                <a:tc>
                  <a:txBody>
                    <a:bodyPr/>
                    <a:lstStyle/>
                    <a:p>
                      <a:pPr algn="ctr"/>
                      <a:r>
                        <a:rPr lang="en-IN" dirty="0" err="1"/>
                        <a:t>Cout</a:t>
                      </a:r>
                      <a:endParaRPr lang="en-IN" dirty="0"/>
                    </a:p>
                  </a:txBody>
                  <a:tcPr/>
                </a:tc>
                <a:tc>
                  <a:txBody>
                    <a:bodyPr/>
                    <a:lstStyle/>
                    <a:p>
                      <a:pPr algn="ctr"/>
                      <a:r>
                        <a:rPr lang="en-IN" dirty="0"/>
                        <a:t>S</a:t>
                      </a:r>
                    </a:p>
                  </a:txBody>
                  <a:tcPr/>
                </a:tc>
                <a:extLst>
                  <a:ext uri="{0D108BD9-81ED-4DB2-BD59-A6C34878D82A}">
                    <a16:rowId xmlns:a16="http://schemas.microsoft.com/office/drawing/2014/main" val="1385276619"/>
                  </a:ext>
                </a:extLst>
              </a:tr>
              <a:tr h="266839">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solidFill>
                            <a:srgbClr val="FF0000"/>
                          </a:solidFill>
                        </a:rPr>
                        <a:t>1</a:t>
                      </a:r>
                    </a:p>
                  </a:txBody>
                  <a:tcPr/>
                </a:tc>
                <a:extLst>
                  <a:ext uri="{0D108BD9-81ED-4DB2-BD59-A6C34878D82A}">
                    <a16:rowId xmlns:a16="http://schemas.microsoft.com/office/drawing/2014/main" val="3351309910"/>
                  </a:ext>
                </a:extLst>
              </a:tr>
              <a:tr h="266839">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782095210"/>
                  </a:ext>
                </a:extLst>
              </a:tr>
              <a:tr h="266839">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26485469"/>
                  </a:ext>
                </a:extLst>
              </a:tr>
              <a:tr h="266839">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811456712"/>
                  </a:ext>
                </a:extLst>
              </a:tr>
              <a:tr h="266839">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1878836346"/>
                  </a:ext>
                </a:extLst>
              </a:tr>
              <a:tr h="266839">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3865592540"/>
                  </a:ext>
                </a:extLst>
              </a:tr>
              <a:tr h="266839">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3442735958"/>
                  </a:ext>
                </a:extLst>
              </a:tr>
              <a:tr h="266839">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solidFill>
                            <a:srgbClr val="FF0000"/>
                          </a:solidFill>
                        </a:rPr>
                        <a:t>0</a:t>
                      </a:r>
                    </a:p>
                  </a:txBody>
                  <a:tcPr/>
                </a:tc>
                <a:extLst>
                  <a:ext uri="{0D108BD9-81ED-4DB2-BD59-A6C34878D82A}">
                    <a16:rowId xmlns:a16="http://schemas.microsoft.com/office/drawing/2014/main" val="2907154745"/>
                  </a:ext>
                </a:extLst>
              </a:tr>
            </a:tbl>
          </a:graphicData>
        </a:graphic>
      </p:graphicFrame>
      <p:pic>
        <p:nvPicPr>
          <p:cNvPr id="6" name="Picture 5">
            <a:extLst>
              <a:ext uri="{FF2B5EF4-FFF2-40B4-BE49-F238E27FC236}">
                <a16:creationId xmlns:a16="http://schemas.microsoft.com/office/drawing/2014/main" id="{F16D2863-9893-D874-A203-C0E7BF905C8C}"/>
              </a:ext>
            </a:extLst>
          </p:cNvPr>
          <p:cNvPicPr>
            <a:picLocks noChangeAspect="1"/>
          </p:cNvPicPr>
          <p:nvPr/>
        </p:nvPicPr>
        <p:blipFill>
          <a:blip r:embed="rId2"/>
          <a:stretch>
            <a:fillRect/>
          </a:stretch>
        </p:blipFill>
        <p:spPr>
          <a:xfrm>
            <a:off x="6735059" y="4109310"/>
            <a:ext cx="4613157" cy="1922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00C7B2D-2E10-D659-AB34-2F5042A30D2E}"/>
              </a:ext>
            </a:extLst>
          </p:cNvPr>
          <p:cNvSpPr txBox="1"/>
          <p:nvPr/>
        </p:nvSpPr>
        <p:spPr>
          <a:xfrm>
            <a:off x="7596059" y="6096485"/>
            <a:ext cx="271663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3</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MLAFA1 schematic diagram</a:t>
            </a:r>
          </a:p>
        </p:txBody>
      </p:sp>
      <p:sp>
        <p:nvSpPr>
          <p:cNvPr id="10" name="TextBox 9">
            <a:extLst>
              <a:ext uri="{FF2B5EF4-FFF2-40B4-BE49-F238E27FC236}">
                <a16:creationId xmlns:a16="http://schemas.microsoft.com/office/drawing/2014/main" id="{A1B4C1B6-05A5-8A7C-591E-B6A750D376BE}"/>
              </a:ext>
            </a:extLst>
          </p:cNvPr>
          <p:cNvSpPr txBox="1"/>
          <p:nvPr/>
        </p:nvSpPr>
        <p:spPr>
          <a:xfrm>
            <a:off x="7751603" y="3842157"/>
            <a:ext cx="240554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2 : MLAFA1 truth table</a:t>
            </a:r>
          </a:p>
        </p:txBody>
      </p:sp>
      <p:sp>
        <p:nvSpPr>
          <p:cNvPr id="14" name="TextBox 13">
            <a:extLst>
              <a:ext uri="{FF2B5EF4-FFF2-40B4-BE49-F238E27FC236}">
                <a16:creationId xmlns:a16="http://schemas.microsoft.com/office/drawing/2014/main" id="{816CC51D-4723-09AD-DC57-93EEF4828BF8}"/>
              </a:ext>
            </a:extLst>
          </p:cNvPr>
          <p:cNvSpPr txBox="1"/>
          <p:nvPr/>
        </p:nvSpPr>
        <p:spPr>
          <a:xfrm>
            <a:off x="676311" y="5964447"/>
            <a:ext cx="5927130" cy="563231"/>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B0F0"/>
                </a:solidFill>
                <a:effectLst/>
                <a:uLnTx/>
                <a:uFillTx/>
                <a:latin typeface="Franklin Gothic Book"/>
                <a:ea typeface="+mn-ea"/>
                <a:cs typeface="+mn-cs"/>
              </a:rPr>
              <a:t>[1]</a:t>
            </a:r>
            <a:r>
              <a:rPr kumimoji="0" lang="en-US" sz="1000" b="0" i="0" u="none" strike="noStrike" kern="1200" cap="none" spc="0" normalizeH="0" baseline="0" noProof="0" dirty="0">
                <a:ln>
                  <a:noFill/>
                </a:ln>
                <a:solidFill>
                  <a:srgbClr val="000000"/>
                </a:solidFill>
                <a:effectLst/>
                <a:uLnTx/>
                <a:uFillTx/>
                <a:latin typeface="Franklin Gothic Book"/>
                <a:ea typeface="+mn-ea"/>
                <a:cs typeface="+mn-cs"/>
              </a:rPr>
              <a:t> C. </a:t>
            </a:r>
            <a:r>
              <a:rPr kumimoji="0" lang="en-US" sz="1000" b="0" i="0" u="none" strike="noStrike" kern="1200" cap="none" spc="0" normalizeH="0" baseline="0" noProof="0" dirty="0" err="1">
                <a:ln>
                  <a:noFill/>
                </a:ln>
                <a:solidFill>
                  <a:srgbClr val="000000"/>
                </a:solidFill>
                <a:effectLst/>
                <a:uLnTx/>
                <a:uFillTx/>
                <a:latin typeface="Franklin Gothic Book"/>
                <a:ea typeface="+mn-ea"/>
                <a:cs typeface="+mn-cs"/>
              </a:rPr>
              <a:t>Labrado</a:t>
            </a:r>
            <a:r>
              <a:rPr kumimoji="0" lang="en-US" sz="1000" b="0" i="0" u="none" strike="noStrike" kern="1200" cap="none" spc="0" normalizeH="0" baseline="0" noProof="0" dirty="0">
                <a:ln>
                  <a:noFill/>
                </a:ln>
                <a:solidFill>
                  <a:srgbClr val="000000"/>
                </a:solidFill>
                <a:effectLst/>
                <a:uLnTx/>
                <a:uFillTx/>
                <a:latin typeface="Franklin Gothic Book"/>
                <a:ea typeface="+mn-ea"/>
                <a:cs typeface="+mn-cs"/>
              </a:rPr>
              <a:t>, H. Thapliyal and F. Lombardi, "Design of majority logic based approximate arithmetic circuits," 2017 IEEE International Symposium on Circuits and Systems (ISCAS), Baltimore, MD, USA, 2017, pp. 1-4, </a:t>
            </a:r>
            <a:r>
              <a:rPr kumimoji="0" lang="en-US" sz="1000" b="0" i="0" u="none" strike="noStrike" kern="1200" cap="none" spc="0" normalizeH="0" baseline="0" noProof="0" dirty="0" err="1">
                <a:ln>
                  <a:noFill/>
                </a:ln>
                <a:solidFill>
                  <a:srgbClr val="000000"/>
                </a:solidFill>
                <a:effectLst/>
                <a:uLnTx/>
                <a:uFillTx/>
                <a:latin typeface="Franklin Gothic Book"/>
                <a:ea typeface="+mn-ea"/>
                <a:cs typeface="+mn-cs"/>
              </a:rPr>
              <a:t>doi</a:t>
            </a:r>
            <a:r>
              <a:rPr kumimoji="0" lang="en-US" sz="1000" b="0" i="0" u="none" strike="noStrike" kern="1200" cap="none" spc="0" normalizeH="0" baseline="0" noProof="0" dirty="0">
                <a:ln>
                  <a:noFill/>
                </a:ln>
                <a:solidFill>
                  <a:srgbClr val="000000"/>
                </a:solidFill>
                <a:effectLst/>
                <a:uLnTx/>
                <a:uFillTx/>
                <a:latin typeface="Franklin Gothic Book"/>
                <a:ea typeface="+mn-ea"/>
                <a:cs typeface="+mn-cs"/>
              </a:rPr>
              <a:t>: 10.1109/ISCAS.2017.8050819</a:t>
            </a:r>
            <a:r>
              <a:rPr kumimoji="0" lang="en-US" sz="1400" b="0" i="0" u="none" strike="noStrike" kern="1200" cap="none" spc="0" normalizeH="0" baseline="0" noProof="0" dirty="0">
                <a:ln>
                  <a:noFill/>
                </a:ln>
                <a:solidFill>
                  <a:srgbClr val="000000"/>
                </a:solidFill>
                <a:effectLst/>
                <a:uLnTx/>
                <a:uFillTx/>
                <a:latin typeface="Franklin Gothic Book"/>
                <a:ea typeface="+mn-ea"/>
                <a:cs typeface="+mn-cs"/>
              </a:rPr>
              <a:t>.</a:t>
            </a:r>
          </a:p>
        </p:txBody>
      </p:sp>
    </p:spTree>
    <p:extLst>
      <p:ext uri="{BB962C8B-B14F-4D97-AF65-F5344CB8AC3E}">
        <p14:creationId xmlns:p14="http://schemas.microsoft.com/office/powerpoint/2010/main" val="221472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12</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521554" y="401020"/>
            <a:ext cx="5759657" cy="5980288"/>
          </a:xfrm>
        </p:spPr>
        <p:txBody>
          <a:bodyPr>
            <a:normAutofit/>
          </a:bodyPr>
          <a:lstStyle/>
          <a:p>
            <a:pPr algn="just">
              <a:buFont typeface="Wingdings" panose="05000000000000000000" pitchFamily="2" charset="2"/>
              <a:buChar char="v"/>
            </a:pPr>
            <a:r>
              <a:rPr lang="en-US" sz="1800" b="1" dirty="0"/>
              <a:t>Proposed 1 – bit MLAFA</a:t>
            </a:r>
          </a:p>
          <a:p>
            <a:pPr algn="just">
              <a:buFont typeface="Courier New" panose="02070309020205020404" pitchFamily="49" charset="0"/>
              <a:buChar char="o"/>
            </a:pPr>
            <a:r>
              <a:rPr lang="en-US" sz="1600" dirty="0"/>
              <a:t>A new1 – bit MLAFA, namely MLAFA2 is proposed. The equations for the carry out and the sum are as follows:</a:t>
            </a:r>
          </a:p>
          <a:p>
            <a:pPr marL="0" indent="0" algn="ctr">
              <a:buNone/>
            </a:pPr>
            <a:r>
              <a:rPr lang="en-US" sz="1600" b="1" dirty="0" err="1"/>
              <a:t>Cout</a:t>
            </a:r>
            <a:r>
              <a:rPr lang="en-US" sz="1600" b="1" dirty="0"/>
              <a:t> = </a:t>
            </a:r>
            <a:r>
              <a:rPr lang="en-US" sz="1600" b="1" dirty="0" err="1"/>
              <a:t>Cin</a:t>
            </a:r>
            <a:endParaRPr lang="en-US" sz="1600" b="1" dirty="0"/>
          </a:p>
          <a:p>
            <a:pPr marL="0" indent="0" algn="ctr">
              <a:buNone/>
            </a:pPr>
            <a:endParaRPr lang="en-US" sz="1600" b="1" dirty="0"/>
          </a:p>
          <a:p>
            <a:pPr marL="0" indent="0" algn="ctr">
              <a:buNone/>
            </a:pPr>
            <a:r>
              <a:rPr lang="en-US" sz="1600" b="1" dirty="0"/>
              <a:t>S = M(~</a:t>
            </a:r>
            <a:r>
              <a:rPr lang="en-US" sz="1600" b="1" dirty="0" err="1"/>
              <a:t>Cout</a:t>
            </a:r>
            <a:r>
              <a:rPr lang="en-US" sz="1600" b="1" dirty="0"/>
              <a:t>, M(A, B, ~</a:t>
            </a:r>
            <a:r>
              <a:rPr lang="en-US" sz="1600" b="1" dirty="0" err="1"/>
              <a:t>Cin</a:t>
            </a:r>
            <a:r>
              <a:rPr lang="en-US" sz="1600" b="1" dirty="0"/>
              <a:t>), </a:t>
            </a:r>
            <a:r>
              <a:rPr lang="en-US" sz="1600" b="1" dirty="0" err="1"/>
              <a:t>Cin</a:t>
            </a:r>
            <a:r>
              <a:rPr lang="en-US" sz="1600" b="1" dirty="0"/>
              <a:t>) = M(A, B, ~</a:t>
            </a:r>
            <a:r>
              <a:rPr lang="en-US" sz="1600" b="1" dirty="0" err="1"/>
              <a:t>Cin</a:t>
            </a:r>
            <a:r>
              <a:rPr lang="en-US" sz="1600" b="1" dirty="0"/>
              <a:t>)</a:t>
            </a:r>
          </a:p>
          <a:p>
            <a:pPr marL="0" indent="0" algn="just">
              <a:buNone/>
            </a:pPr>
            <a:endParaRPr lang="en-US" sz="1600" dirty="0"/>
          </a:p>
          <a:p>
            <a:pPr algn="just">
              <a:buFont typeface="Courier New" panose="02070309020205020404" pitchFamily="49" charset="0"/>
              <a:buChar char="o"/>
            </a:pPr>
            <a:r>
              <a:rPr lang="en-US" sz="1600" dirty="0"/>
              <a:t>The MED and NMED of MLAFA2 are given by:</a:t>
            </a:r>
          </a:p>
          <a:p>
            <a:pPr marL="0" indent="0" algn="ctr">
              <a:buNone/>
            </a:pPr>
            <a:r>
              <a:rPr lang="en-US" sz="1600" b="1" dirty="0"/>
              <a:t>MED = (0+1+0+0+0+0+1+0) / 8 = 0.25</a:t>
            </a:r>
          </a:p>
          <a:p>
            <a:pPr marL="0" indent="0" algn="ctr">
              <a:buNone/>
            </a:pPr>
            <a:endParaRPr lang="en-US" sz="1600" b="1" dirty="0"/>
          </a:p>
          <a:p>
            <a:pPr marL="0" indent="0" algn="ctr">
              <a:buNone/>
            </a:pPr>
            <a:r>
              <a:rPr lang="en-US" sz="1600" b="1" dirty="0"/>
              <a:t>NMED = MED / 3 = 0.083</a:t>
            </a:r>
          </a:p>
        </p:txBody>
      </p:sp>
      <p:graphicFrame>
        <p:nvGraphicFramePr>
          <p:cNvPr id="2" name="Table 4">
            <a:extLst>
              <a:ext uri="{FF2B5EF4-FFF2-40B4-BE49-F238E27FC236}">
                <a16:creationId xmlns:a16="http://schemas.microsoft.com/office/drawing/2014/main" id="{0AEDA4AA-959B-A4B2-2BE2-882DCA1F3DDD}"/>
              </a:ext>
            </a:extLst>
          </p:cNvPr>
          <p:cNvGraphicFramePr>
            <a:graphicFrameLocks noGrp="1"/>
          </p:cNvGraphicFramePr>
          <p:nvPr>
            <p:extLst>
              <p:ext uri="{D42A27DB-BD31-4B8C-83A1-F6EECF244321}">
                <p14:modId xmlns:p14="http://schemas.microsoft.com/office/powerpoint/2010/main" val="3544901261"/>
              </p:ext>
            </p:extLst>
          </p:nvPr>
        </p:nvGraphicFramePr>
        <p:xfrm>
          <a:off x="6669250" y="308277"/>
          <a:ext cx="4570250" cy="3291840"/>
        </p:xfrm>
        <a:graphic>
          <a:graphicData uri="http://schemas.openxmlformats.org/drawingml/2006/table">
            <a:tbl>
              <a:tblPr firstRow="1" bandRow="1">
                <a:tableStyleId>{5C22544A-7EE6-4342-B048-85BDC9FD1C3A}</a:tableStyleId>
              </a:tblPr>
              <a:tblGrid>
                <a:gridCol w="914050">
                  <a:extLst>
                    <a:ext uri="{9D8B030D-6E8A-4147-A177-3AD203B41FA5}">
                      <a16:colId xmlns:a16="http://schemas.microsoft.com/office/drawing/2014/main" val="2704228857"/>
                    </a:ext>
                  </a:extLst>
                </a:gridCol>
                <a:gridCol w="914050">
                  <a:extLst>
                    <a:ext uri="{9D8B030D-6E8A-4147-A177-3AD203B41FA5}">
                      <a16:colId xmlns:a16="http://schemas.microsoft.com/office/drawing/2014/main" val="728590668"/>
                    </a:ext>
                  </a:extLst>
                </a:gridCol>
                <a:gridCol w="914050">
                  <a:extLst>
                    <a:ext uri="{9D8B030D-6E8A-4147-A177-3AD203B41FA5}">
                      <a16:colId xmlns:a16="http://schemas.microsoft.com/office/drawing/2014/main" val="3705260017"/>
                    </a:ext>
                  </a:extLst>
                </a:gridCol>
                <a:gridCol w="914050">
                  <a:extLst>
                    <a:ext uri="{9D8B030D-6E8A-4147-A177-3AD203B41FA5}">
                      <a16:colId xmlns:a16="http://schemas.microsoft.com/office/drawing/2014/main" val="2405423798"/>
                    </a:ext>
                  </a:extLst>
                </a:gridCol>
                <a:gridCol w="914050">
                  <a:extLst>
                    <a:ext uri="{9D8B030D-6E8A-4147-A177-3AD203B41FA5}">
                      <a16:colId xmlns:a16="http://schemas.microsoft.com/office/drawing/2014/main" val="2483451323"/>
                    </a:ext>
                  </a:extLst>
                </a:gridCol>
              </a:tblGrid>
              <a:tr h="266839">
                <a:tc>
                  <a:txBody>
                    <a:bodyPr/>
                    <a:lstStyle/>
                    <a:p>
                      <a:pPr algn="ctr"/>
                      <a:r>
                        <a:rPr lang="en-IN" dirty="0"/>
                        <a:t>A</a:t>
                      </a:r>
                    </a:p>
                  </a:txBody>
                  <a:tcPr/>
                </a:tc>
                <a:tc>
                  <a:txBody>
                    <a:bodyPr/>
                    <a:lstStyle/>
                    <a:p>
                      <a:pPr algn="ctr"/>
                      <a:r>
                        <a:rPr lang="en-IN" dirty="0"/>
                        <a:t>B</a:t>
                      </a:r>
                    </a:p>
                  </a:txBody>
                  <a:tcPr/>
                </a:tc>
                <a:tc>
                  <a:txBody>
                    <a:bodyPr/>
                    <a:lstStyle/>
                    <a:p>
                      <a:pPr algn="ctr"/>
                      <a:r>
                        <a:rPr lang="en-IN" dirty="0" err="1"/>
                        <a:t>Cin</a:t>
                      </a:r>
                      <a:endParaRPr lang="en-IN" dirty="0"/>
                    </a:p>
                  </a:txBody>
                  <a:tcPr/>
                </a:tc>
                <a:tc>
                  <a:txBody>
                    <a:bodyPr/>
                    <a:lstStyle/>
                    <a:p>
                      <a:pPr algn="ctr"/>
                      <a:r>
                        <a:rPr lang="en-IN" dirty="0" err="1"/>
                        <a:t>Cout</a:t>
                      </a:r>
                      <a:endParaRPr lang="en-IN" dirty="0"/>
                    </a:p>
                  </a:txBody>
                  <a:tcPr/>
                </a:tc>
                <a:tc>
                  <a:txBody>
                    <a:bodyPr/>
                    <a:lstStyle/>
                    <a:p>
                      <a:pPr algn="ctr"/>
                      <a:r>
                        <a:rPr lang="en-IN" dirty="0"/>
                        <a:t>S</a:t>
                      </a:r>
                    </a:p>
                  </a:txBody>
                  <a:tcPr/>
                </a:tc>
                <a:extLst>
                  <a:ext uri="{0D108BD9-81ED-4DB2-BD59-A6C34878D82A}">
                    <a16:rowId xmlns:a16="http://schemas.microsoft.com/office/drawing/2014/main" val="1385276619"/>
                  </a:ext>
                </a:extLst>
              </a:tr>
              <a:tr h="266839">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3351309910"/>
                  </a:ext>
                </a:extLst>
              </a:tr>
              <a:tr h="266839">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solidFill>
                            <a:srgbClr val="FF0000"/>
                          </a:solidFill>
                        </a:rPr>
                        <a:t>1</a:t>
                      </a:r>
                    </a:p>
                  </a:txBody>
                  <a:tcPr/>
                </a:tc>
                <a:tc>
                  <a:txBody>
                    <a:bodyPr/>
                    <a:lstStyle/>
                    <a:p>
                      <a:pPr algn="ctr"/>
                      <a:r>
                        <a:rPr lang="en-IN" dirty="0">
                          <a:solidFill>
                            <a:srgbClr val="FF0000"/>
                          </a:solidFill>
                        </a:rPr>
                        <a:t>0</a:t>
                      </a:r>
                    </a:p>
                  </a:txBody>
                  <a:tcPr/>
                </a:tc>
                <a:extLst>
                  <a:ext uri="{0D108BD9-81ED-4DB2-BD59-A6C34878D82A}">
                    <a16:rowId xmlns:a16="http://schemas.microsoft.com/office/drawing/2014/main" val="782095210"/>
                  </a:ext>
                </a:extLst>
              </a:tr>
              <a:tr h="266839">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26485469"/>
                  </a:ext>
                </a:extLst>
              </a:tr>
              <a:tr h="266839">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811456712"/>
                  </a:ext>
                </a:extLst>
              </a:tr>
              <a:tr h="266839">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1878836346"/>
                  </a:ext>
                </a:extLst>
              </a:tr>
              <a:tr h="266839">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3865592540"/>
                  </a:ext>
                </a:extLst>
              </a:tr>
              <a:tr h="266839">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solidFill>
                            <a:srgbClr val="FF0000"/>
                          </a:solidFill>
                        </a:rPr>
                        <a:t>0</a:t>
                      </a:r>
                    </a:p>
                  </a:txBody>
                  <a:tcPr/>
                </a:tc>
                <a:tc>
                  <a:txBody>
                    <a:bodyPr/>
                    <a:lstStyle/>
                    <a:p>
                      <a:pPr algn="ctr"/>
                      <a:r>
                        <a:rPr lang="en-IN" dirty="0">
                          <a:solidFill>
                            <a:srgbClr val="FF0000"/>
                          </a:solidFill>
                        </a:rPr>
                        <a:t>1</a:t>
                      </a:r>
                    </a:p>
                  </a:txBody>
                  <a:tcPr/>
                </a:tc>
                <a:extLst>
                  <a:ext uri="{0D108BD9-81ED-4DB2-BD59-A6C34878D82A}">
                    <a16:rowId xmlns:a16="http://schemas.microsoft.com/office/drawing/2014/main" val="3442735958"/>
                  </a:ext>
                </a:extLst>
              </a:tr>
              <a:tr h="266839">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2907154745"/>
                  </a:ext>
                </a:extLst>
              </a:tr>
            </a:tbl>
          </a:graphicData>
        </a:graphic>
      </p:graphicFrame>
      <p:sp>
        <p:nvSpPr>
          <p:cNvPr id="9" name="TextBox 8">
            <a:extLst>
              <a:ext uri="{FF2B5EF4-FFF2-40B4-BE49-F238E27FC236}">
                <a16:creationId xmlns:a16="http://schemas.microsoft.com/office/drawing/2014/main" id="{900C7B2D-2E10-D659-AB34-2F5042A30D2E}"/>
              </a:ext>
            </a:extLst>
          </p:cNvPr>
          <p:cNvSpPr txBox="1"/>
          <p:nvPr/>
        </p:nvSpPr>
        <p:spPr>
          <a:xfrm>
            <a:off x="7613364" y="6224607"/>
            <a:ext cx="271663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4 : MLAFA2 schematic diagram</a:t>
            </a:r>
          </a:p>
        </p:txBody>
      </p:sp>
      <p:sp>
        <p:nvSpPr>
          <p:cNvPr id="10" name="TextBox 9">
            <a:extLst>
              <a:ext uri="{FF2B5EF4-FFF2-40B4-BE49-F238E27FC236}">
                <a16:creationId xmlns:a16="http://schemas.microsoft.com/office/drawing/2014/main" id="{A1B4C1B6-05A5-8A7C-591E-B6A750D376BE}"/>
              </a:ext>
            </a:extLst>
          </p:cNvPr>
          <p:cNvSpPr txBox="1"/>
          <p:nvPr/>
        </p:nvSpPr>
        <p:spPr>
          <a:xfrm>
            <a:off x="7751603" y="3632432"/>
            <a:ext cx="240554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3 : MLAFA1 truth table</a:t>
            </a:r>
          </a:p>
        </p:txBody>
      </p:sp>
      <p:pic>
        <p:nvPicPr>
          <p:cNvPr id="12" name="Picture 11">
            <a:extLst>
              <a:ext uri="{FF2B5EF4-FFF2-40B4-BE49-F238E27FC236}">
                <a16:creationId xmlns:a16="http://schemas.microsoft.com/office/drawing/2014/main" id="{F405D3A7-FFD4-CE2D-D387-EFFFFF72980B}"/>
              </a:ext>
            </a:extLst>
          </p:cNvPr>
          <p:cNvPicPr>
            <a:picLocks noChangeAspect="1"/>
          </p:cNvPicPr>
          <p:nvPr/>
        </p:nvPicPr>
        <p:blipFill>
          <a:blip r:embed="rId2"/>
          <a:stretch>
            <a:fillRect/>
          </a:stretch>
        </p:blipFill>
        <p:spPr>
          <a:xfrm>
            <a:off x="6669250" y="3966465"/>
            <a:ext cx="4570250" cy="21795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158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13</a:t>
            </a:fld>
            <a:endParaRPr lang="en-US" dirty="0"/>
          </a:p>
        </p:txBody>
      </p:sp>
      <p:sp>
        <p:nvSpPr>
          <p:cNvPr id="9" name="TextBox 8">
            <a:extLst>
              <a:ext uri="{FF2B5EF4-FFF2-40B4-BE49-F238E27FC236}">
                <a16:creationId xmlns:a16="http://schemas.microsoft.com/office/drawing/2014/main" id="{900C7B2D-2E10-D659-AB34-2F5042A30D2E}"/>
              </a:ext>
            </a:extLst>
          </p:cNvPr>
          <p:cNvSpPr txBox="1"/>
          <p:nvPr/>
        </p:nvSpPr>
        <p:spPr>
          <a:xfrm>
            <a:off x="4398886" y="3029434"/>
            <a:ext cx="271663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5</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a:t>
            </a:r>
            <a:r>
              <a:rPr lang="en-US" sz="1200" b="1" dirty="0">
                <a:solidFill>
                  <a:srgbClr val="000000"/>
                </a:solidFill>
                <a:latin typeface="Franklin Gothic Book"/>
              </a:rPr>
              <a:t>EFA</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sp>
        <p:nvSpPr>
          <p:cNvPr id="10" name="TextBox 9">
            <a:extLst>
              <a:ext uri="{FF2B5EF4-FFF2-40B4-BE49-F238E27FC236}">
                <a16:creationId xmlns:a16="http://schemas.microsoft.com/office/drawing/2014/main" id="{A1B4C1B6-05A5-8A7C-591E-B6A750D376BE}"/>
              </a:ext>
            </a:extLst>
          </p:cNvPr>
          <p:cNvSpPr txBox="1"/>
          <p:nvPr/>
        </p:nvSpPr>
        <p:spPr>
          <a:xfrm>
            <a:off x="4398886" y="5813079"/>
            <a:ext cx="271663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4 : </a:t>
            </a:r>
            <a:r>
              <a:rPr lang="en-US" sz="1200" b="1" dirty="0">
                <a:solidFill>
                  <a:srgbClr val="000000"/>
                </a:solidFill>
                <a:latin typeface="Franklin Gothic Book"/>
              </a:rPr>
              <a:t>Comparison of 1 – bit MLAFAs</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5" name="Picture 4">
            <a:extLst>
              <a:ext uri="{FF2B5EF4-FFF2-40B4-BE49-F238E27FC236}">
                <a16:creationId xmlns:a16="http://schemas.microsoft.com/office/drawing/2014/main" id="{E15CC4A7-79E2-A219-60CD-B9CCA3639801}"/>
              </a:ext>
            </a:extLst>
          </p:cNvPr>
          <p:cNvPicPr>
            <a:picLocks noChangeAspect="1"/>
          </p:cNvPicPr>
          <p:nvPr/>
        </p:nvPicPr>
        <p:blipFill>
          <a:blip r:embed="rId2"/>
          <a:stretch>
            <a:fillRect/>
          </a:stretch>
        </p:blipFill>
        <p:spPr>
          <a:xfrm>
            <a:off x="3295500" y="419450"/>
            <a:ext cx="4819977" cy="2507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7">
            <a:extLst>
              <a:ext uri="{FF2B5EF4-FFF2-40B4-BE49-F238E27FC236}">
                <a16:creationId xmlns:a16="http://schemas.microsoft.com/office/drawing/2014/main" id="{814C25C5-965A-3EE1-96D7-174E3D7415B4}"/>
              </a:ext>
            </a:extLst>
          </p:cNvPr>
          <p:cNvGraphicFramePr>
            <a:graphicFrameLocks noGrp="1"/>
          </p:cNvGraphicFramePr>
          <p:nvPr>
            <p:extLst>
              <p:ext uri="{D42A27DB-BD31-4B8C-83A1-F6EECF244321}">
                <p14:modId xmlns:p14="http://schemas.microsoft.com/office/powerpoint/2010/main" val="867828375"/>
              </p:ext>
            </p:extLst>
          </p:nvPr>
        </p:nvGraphicFramePr>
        <p:xfrm>
          <a:off x="1693201" y="3570035"/>
          <a:ext cx="8128001" cy="2090048"/>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41840959"/>
                    </a:ext>
                  </a:extLst>
                </a:gridCol>
                <a:gridCol w="1161143">
                  <a:extLst>
                    <a:ext uri="{9D8B030D-6E8A-4147-A177-3AD203B41FA5}">
                      <a16:colId xmlns:a16="http://schemas.microsoft.com/office/drawing/2014/main" val="1743922001"/>
                    </a:ext>
                  </a:extLst>
                </a:gridCol>
                <a:gridCol w="1161143">
                  <a:extLst>
                    <a:ext uri="{9D8B030D-6E8A-4147-A177-3AD203B41FA5}">
                      <a16:colId xmlns:a16="http://schemas.microsoft.com/office/drawing/2014/main" val="2187725297"/>
                    </a:ext>
                  </a:extLst>
                </a:gridCol>
                <a:gridCol w="1161143">
                  <a:extLst>
                    <a:ext uri="{9D8B030D-6E8A-4147-A177-3AD203B41FA5}">
                      <a16:colId xmlns:a16="http://schemas.microsoft.com/office/drawing/2014/main" val="4118049111"/>
                    </a:ext>
                  </a:extLst>
                </a:gridCol>
                <a:gridCol w="1161143">
                  <a:extLst>
                    <a:ext uri="{9D8B030D-6E8A-4147-A177-3AD203B41FA5}">
                      <a16:colId xmlns:a16="http://schemas.microsoft.com/office/drawing/2014/main" val="286759591"/>
                    </a:ext>
                  </a:extLst>
                </a:gridCol>
                <a:gridCol w="1161143">
                  <a:extLst>
                    <a:ext uri="{9D8B030D-6E8A-4147-A177-3AD203B41FA5}">
                      <a16:colId xmlns:a16="http://schemas.microsoft.com/office/drawing/2014/main" val="943161"/>
                    </a:ext>
                  </a:extLst>
                </a:gridCol>
                <a:gridCol w="1161143">
                  <a:extLst>
                    <a:ext uri="{9D8B030D-6E8A-4147-A177-3AD203B41FA5}">
                      <a16:colId xmlns:a16="http://schemas.microsoft.com/office/drawing/2014/main" val="1481105173"/>
                    </a:ext>
                  </a:extLst>
                </a:gridCol>
              </a:tblGrid>
              <a:tr h="763322">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err="1"/>
                        <a:t>D</a:t>
                      </a:r>
                      <a:r>
                        <a:rPr lang="en-IN" baseline="-25000" dirty="0" err="1"/>
                        <a:t>sum</a:t>
                      </a:r>
                      <a:endParaRPr lang="en-IN" baseline="-25000" dirty="0"/>
                    </a:p>
                    <a:p>
                      <a:pPr algn="ctr"/>
                      <a:r>
                        <a:rPr lang="en-IN" baseline="0" dirty="0"/>
                        <a:t>(in ps)</a:t>
                      </a:r>
                      <a:endParaRPr lang="en-IN" baseline="-25000" dirty="0"/>
                    </a:p>
                  </a:txBody>
                  <a:tcPr/>
                </a:tc>
                <a:tc>
                  <a:txBody>
                    <a:bodyPr/>
                    <a:lstStyle/>
                    <a:p>
                      <a:pPr algn="ctr"/>
                      <a:r>
                        <a:rPr lang="en-IN" dirty="0" err="1"/>
                        <a:t>D</a:t>
                      </a:r>
                      <a:r>
                        <a:rPr lang="en-IN" baseline="-25000" dirty="0" err="1"/>
                        <a:t>cout</a:t>
                      </a:r>
                      <a:r>
                        <a:rPr lang="en-IN" baseline="0" dirty="0"/>
                        <a:t> </a:t>
                      </a:r>
                    </a:p>
                    <a:p>
                      <a:pPr algn="ctr"/>
                      <a:r>
                        <a:rPr lang="en-IN" baseline="0" dirty="0"/>
                        <a:t>(in ps)</a:t>
                      </a:r>
                      <a:endParaRPr lang="en-IN"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42242">
                <a:tc>
                  <a:txBody>
                    <a:bodyPr/>
                    <a:lstStyle/>
                    <a:p>
                      <a:pPr algn="ctr"/>
                      <a:r>
                        <a:rPr lang="en-IN" dirty="0"/>
                        <a:t>EFA</a:t>
                      </a:r>
                    </a:p>
                  </a:txBody>
                  <a:tcPr/>
                </a:tc>
                <a:tc>
                  <a:txBody>
                    <a:bodyPr/>
                    <a:lstStyle/>
                    <a:p>
                      <a:pPr algn="ctr"/>
                      <a:r>
                        <a:rPr lang="en-IN" dirty="0"/>
                        <a:t>3</a:t>
                      </a:r>
                    </a:p>
                  </a:txBody>
                  <a:tcPr/>
                </a:tc>
                <a:tc>
                  <a:txBody>
                    <a:bodyPr/>
                    <a:lstStyle/>
                    <a:p>
                      <a:pPr algn="ctr"/>
                      <a:r>
                        <a:rPr lang="en-IN" dirty="0"/>
                        <a:t>2</a:t>
                      </a:r>
                    </a:p>
                  </a:txBody>
                  <a:tcPr/>
                </a:tc>
                <a:tc>
                  <a:txBody>
                    <a:bodyPr/>
                    <a:lstStyle/>
                    <a:p>
                      <a:pPr algn="ctr"/>
                      <a:r>
                        <a:rPr lang="en-IN" dirty="0"/>
                        <a:t>180</a:t>
                      </a:r>
                    </a:p>
                  </a:txBody>
                  <a:tcPr/>
                </a:tc>
                <a:tc>
                  <a:txBody>
                    <a:bodyPr/>
                    <a:lstStyle/>
                    <a:p>
                      <a:pPr algn="ctr"/>
                      <a:r>
                        <a:rPr lang="en-IN" dirty="0"/>
                        <a:t>95</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718254537"/>
                  </a:ext>
                </a:extLst>
              </a:tr>
              <a:tr h="442242">
                <a:tc>
                  <a:txBody>
                    <a:bodyPr/>
                    <a:lstStyle/>
                    <a:p>
                      <a:pPr algn="ctr"/>
                      <a:r>
                        <a:rPr lang="en-IN" dirty="0"/>
                        <a:t>MLAFA1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82</a:t>
                      </a:r>
                    </a:p>
                  </a:txBody>
                  <a:tcPr/>
                </a:tc>
                <a:tc>
                  <a:txBody>
                    <a:bodyPr/>
                    <a:lstStyle/>
                    <a:p>
                      <a:pPr algn="ctr"/>
                      <a:r>
                        <a:rPr lang="en-IN" dirty="0"/>
                        <a:t>60</a:t>
                      </a:r>
                    </a:p>
                  </a:txBody>
                  <a:tcPr/>
                </a:tc>
                <a:tc>
                  <a:txBody>
                    <a:bodyPr/>
                    <a:lstStyle/>
                    <a:p>
                      <a:pPr algn="ctr"/>
                      <a:r>
                        <a:rPr lang="en-IN" dirty="0"/>
                        <a:t>0.083</a:t>
                      </a:r>
                    </a:p>
                  </a:txBody>
                  <a:tcPr/>
                </a:tc>
                <a:tc>
                  <a:txBody>
                    <a:bodyPr/>
                    <a:lstStyle/>
                    <a:p>
                      <a:pPr algn="ctr"/>
                      <a:r>
                        <a:rPr lang="en-IN" dirty="0"/>
                        <a:t>1</a:t>
                      </a:r>
                    </a:p>
                  </a:txBody>
                  <a:tcPr/>
                </a:tc>
                <a:extLst>
                  <a:ext uri="{0D108BD9-81ED-4DB2-BD59-A6C34878D82A}">
                    <a16:rowId xmlns:a16="http://schemas.microsoft.com/office/drawing/2014/main" val="1802106751"/>
                  </a:ext>
                </a:extLst>
              </a:tr>
              <a:tr h="442242">
                <a:tc>
                  <a:txBody>
                    <a:bodyPr/>
                    <a:lstStyle/>
                    <a:p>
                      <a:pPr algn="ctr"/>
                      <a:r>
                        <a:rPr lang="en-IN" dirty="0"/>
                        <a:t>MLAFA2</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78</a:t>
                      </a:r>
                    </a:p>
                  </a:txBody>
                  <a:tcPr/>
                </a:tc>
                <a:tc>
                  <a:txBody>
                    <a:bodyPr/>
                    <a:lstStyle/>
                    <a:p>
                      <a:pPr algn="ctr"/>
                      <a:r>
                        <a:rPr lang="en-IN" dirty="0"/>
                        <a:t>0</a:t>
                      </a:r>
                    </a:p>
                  </a:txBody>
                  <a:tcPr/>
                </a:tc>
                <a:tc>
                  <a:txBody>
                    <a:bodyPr/>
                    <a:lstStyle/>
                    <a:p>
                      <a:pPr algn="ctr"/>
                      <a:r>
                        <a:rPr lang="en-IN" dirty="0"/>
                        <a:t>0.083</a:t>
                      </a:r>
                    </a:p>
                  </a:txBody>
                  <a:tcPr/>
                </a:tc>
                <a:tc>
                  <a:txBody>
                    <a:bodyPr/>
                    <a:lstStyle/>
                    <a:p>
                      <a:pPr algn="ctr"/>
                      <a:r>
                        <a:rPr lang="en-IN" dirty="0"/>
                        <a:t>1</a:t>
                      </a:r>
                    </a:p>
                  </a:txBody>
                  <a:tcPr/>
                </a:tc>
                <a:extLst>
                  <a:ext uri="{0D108BD9-81ED-4DB2-BD59-A6C34878D82A}">
                    <a16:rowId xmlns:a16="http://schemas.microsoft.com/office/drawing/2014/main" val="4233889668"/>
                  </a:ext>
                </a:extLst>
              </a:tr>
            </a:tbl>
          </a:graphicData>
        </a:graphic>
      </p:graphicFrame>
    </p:spTree>
    <p:extLst>
      <p:ext uri="{BB962C8B-B14F-4D97-AF65-F5344CB8AC3E}">
        <p14:creationId xmlns:p14="http://schemas.microsoft.com/office/powerpoint/2010/main" val="227971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2 – Bit MLAFA</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14</a:t>
            </a:fld>
            <a:endParaRPr lang="en-US" dirty="0"/>
          </a:p>
        </p:txBody>
      </p:sp>
      <p:pic>
        <p:nvPicPr>
          <p:cNvPr id="5" name="Picture 4">
            <a:extLst>
              <a:ext uri="{FF2B5EF4-FFF2-40B4-BE49-F238E27FC236}">
                <a16:creationId xmlns:a16="http://schemas.microsoft.com/office/drawing/2014/main" id="{C2EA3FB5-E27A-7BC3-7CBC-C78A6CED7F68}"/>
              </a:ext>
            </a:extLst>
          </p:cNvPr>
          <p:cNvPicPr>
            <a:picLocks noChangeAspect="1"/>
          </p:cNvPicPr>
          <p:nvPr/>
        </p:nvPicPr>
        <p:blipFill>
          <a:blip r:embed="rId2"/>
          <a:stretch>
            <a:fillRect/>
          </a:stretch>
        </p:blipFill>
        <p:spPr>
          <a:xfrm>
            <a:off x="952499" y="1346180"/>
            <a:ext cx="4905815" cy="3762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4137163A-69D6-0B31-B161-9AB4E238BF73}"/>
              </a:ext>
            </a:extLst>
          </p:cNvPr>
          <p:cNvSpPr txBox="1"/>
          <p:nvPr/>
        </p:nvSpPr>
        <p:spPr>
          <a:xfrm>
            <a:off x="2351015" y="5198506"/>
            <a:ext cx="1776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6.(a) : MLAFA11</a:t>
            </a:r>
          </a:p>
        </p:txBody>
      </p:sp>
      <p:sp>
        <p:nvSpPr>
          <p:cNvPr id="13" name="TextBox 12">
            <a:extLst>
              <a:ext uri="{FF2B5EF4-FFF2-40B4-BE49-F238E27FC236}">
                <a16:creationId xmlns:a16="http://schemas.microsoft.com/office/drawing/2014/main" id="{02DB4C44-BE73-991C-7534-0B421FF01335}"/>
              </a:ext>
            </a:extLst>
          </p:cNvPr>
          <p:cNvSpPr txBox="1"/>
          <p:nvPr/>
        </p:nvSpPr>
        <p:spPr>
          <a:xfrm>
            <a:off x="7869533" y="5186686"/>
            <a:ext cx="1776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6.(b) : MLAFA22</a:t>
            </a:r>
          </a:p>
        </p:txBody>
      </p:sp>
      <p:pic>
        <p:nvPicPr>
          <p:cNvPr id="14" name="Picture 13">
            <a:extLst>
              <a:ext uri="{FF2B5EF4-FFF2-40B4-BE49-F238E27FC236}">
                <a16:creationId xmlns:a16="http://schemas.microsoft.com/office/drawing/2014/main" id="{9553F5A5-93DB-D451-4530-F7E33A27A015}"/>
              </a:ext>
            </a:extLst>
          </p:cNvPr>
          <p:cNvPicPr>
            <a:picLocks noChangeAspect="1"/>
          </p:cNvPicPr>
          <p:nvPr/>
        </p:nvPicPr>
        <p:blipFill>
          <a:blip r:embed="rId3"/>
          <a:stretch>
            <a:fillRect/>
          </a:stretch>
        </p:blipFill>
        <p:spPr>
          <a:xfrm>
            <a:off x="6531503" y="1346180"/>
            <a:ext cx="4707998" cy="3762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132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15</a:t>
            </a:fld>
            <a:endParaRPr lang="en-US" dirty="0"/>
          </a:p>
        </p:txBody>
      </p:sp>
      <p:pic>
        <p:nvPicPr>
          <p:cNvPr id="4" name="Picture 3">
            <a:extLst>
              <a:ext uri="{FF2B5EF4-FFF2-40B4-BE49-F238E27FC236}">
                <a16:creationId xmlns:a16="http://schemas.microsoft.com/office/drawing/2014/main" id="{0EFF6229-44C1-99A1-DA0F-EB31FA57036A}"/>
              </a:ext>
            </a:extLst>
          </p:cNvPr>
          <p:cNvPicPr>
            <a:picLocks noChangeAspect="1"/>
          </p:cNvPicPr>
          <p:nvPr/>
        </p:nvPicPr>
        <p:blipFill>
          <a:blip r:embed="rId2"/>
          <a:stretch>
            <a:fillRect/>
          </a:stretch>
        </p:blipFill>
        <p:spPr>
          <a:xfrm>
            <a:off x="755008" y="733783"/>
            <a:ext cx="4990673" cy="44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B224B5A-92ED-229E-FF7F-2FE812551565}"/>
              </a:ext>
            </a:extLst>
          </p:cNvPr>
          <p:cNvPicPr>
            <a:picLocks noChangeAspect="1"/>
          </p:cNvPicPr>
          <p:nvPr/>
        </p:nvPicPr>
        <p:blipFill>
          <a:blip r:embed="rId3"/>
          <a:stretch>
            <a:fillRect/>
          </a:stretch>
        </p:blipFill>
        <p:spPr>
          <a:xfrm>
            <a:off x="6333686" y="733784"/>
            <a:ext cx="4990673" cy="44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0028B2BB-CC30-9132-3E2A-72DA6FF5CD13}"/>
              </a:ext>
            </a:extLst>
          </p:cNvPr>
          <p:cNvSpPr txBox="1"/>
          <p:nvPr/>
        </p:nvSpPr>
        <p:spPr>
          <a:xfrm>
            <a:off x="2362159" y="5324341"/>
            <a:ext cx="1776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6.(</a:t>
            </a:r>
            <a:r>
              <a:rPr lang="en-US" sz="1200" b="1" dirty="0">
                <a:solidFill>
                  <a:srgbClr val="000000"/>
                </a:solidFill>
                <a:latin typeface="Franklin Gothic Book"/>
              </a:rPr>
              <a:t>c</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MLAFA11</a:t>
            </a:r>
          </a:p>
        </p:txBody>
      </p:sp>
      <p:sp>
        <p:nvSpPr>
          <p:cNvPr id="13" name="TextBox 12">
            <a:extLst>
              <a:ext uri="{FF2B5EF4-FFF2-40B4-BE49-F238E27FC236}">
                <a16:creationId xmlns:a16="http://schemas.microsoft.com/office/drawing/2014/main" id="{FB847722-31A6-5AD7-7173-70A00F94CEB1}"/>
              </a:ext>
            </a:extLst>
          </p:cNvPr>
          <p:cNvSpPr txBox="1"/>
          <p:nvPr/>
        </p:nvSpPr>
        <p:spPr>
          <a:xfrm>
            <a:off x="7940837" y="5327772"/>
            <a:ext cx="1776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6.(</a:t>
            </a:r>
            <a:r>
              <a:rPr lang="en-US" sz="1200" b="1" dirty="0">
                <a:solidFill>
                  <a:srgbClr val="000000"/>
                </a:solidFill>
                <a:latin typeface="Franklin Gothic Book"/>
              </a:rPr>
              <a:t>d</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MLAFA21</a:t>
            </a:r>
          </a:p>
        </p:txBody>
      </p:sp>
    </p:spTree>
    <p:extLst>
      <p:ext uri="{BB962C8B-B14F-4D97-AF65-F5344CB8AC3E}">
        <p14:creationId xmlns:p14="http://schemas.microsoft.com/office/powerpoint/2010/main" val="2914901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16</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521554" y="501223"/>
            <a:ext cx="5333648" cy="3877829"/>
          </a:xfrm>
        </p:spPr>
        <p:txBody>
          <a:bodyPr>
            <a:normAutofit/>
          </a:bodyPr>
          <a:lstStyle/>
          <a:p>
            <a:pPr algn="just">
              <a:buFont typeface="Wingdings" panose="05000000000000000000" pitchFamily="2" charset="2"/>
              <a:buChar char="v"/>
            </a:pPr>
            <a:r>
              <a:rPr lang="en-US" sz="1800" b="1" dirty="0"/>
              <a:t>Proposed 2 – bit MLAFA from truth table reduction</a:t>
            </a:r>
          </a:p>
          <a:p>
            <a:pPr marL="0" indent="0" algn="just">
              <a:buNone/>
            </a:pPr>
            <a:r>
              <a:rPr lang="en-US" sz="1600" dirty="0"/>
              <a:t>For two operands A and B, there are four possible combinations. Under an assumed Gaussian distribution for image processing, </a:t>
            </a:r>
            <a:r>
              <a:rPr lang="en-US" sz="1600" b="1" dirty="0"/>
              <a:t>A = 00 or B = 00 and A = 11 or B = 11 </a:t>
            </a:r>
            <a:r>
              <a:rPr lang="en-US" sz="1600" dirty="0"/>
              <a:t>are not considered to ensure a low complexity by using a truth table. The reduced truth table is shown in the Table 5. The exact expressions for the outputs in these eight cases are given as:</a:t>
            </a:r>
          </a:p>
          <a:p>
            <a:pPr marL="0" indent="0" algn="ctr">
              <a:buNone/>
            </a:pPr>
            <a:r>
              <a:rPr lang="en-US" sz="1600" b="1" dirty="0" err="1"/>
              <a:t>Cout</a:t>
            </a:r>
            <a:r>
              <a:rPr lang="en-US" sz="1600" b="1" dirty="0"/>
              <a:t> = M(A1, B1, </a:t>
            </a:r>
            <a:r>
              <a:rPr lang="en-US" sz="1600" b="1" dirty="0" err="1"/>
              <a:t>Cin</a:t>
            </a:r>
            <a:r>
              <a:rPr lang="en-US" sz="1600" b="1" dirty="0"/>
              <a:t>)</a:t>
            </a:r>
          </a:p>
          <a:p>
            <a:pPr marL="0" indent="0" algn="ctr">
              <a:buNone/>
            </a:pPr>
            <a:r>
              <a:rPr lang="en-US" sz="1600" b="1" dirty="0"/>
              <a:t>S0 = M(M(~A0, B0, </a:t>
            </a:r>
            <a:r>
              <a:rPr lang="en-US" sz="1600" b="1" dirty="0" err="1"/>
              <a:t>Cin</a:t>
            </a:r>
            <a:r>
              <a:rPr lang="en-US" sz="1600" b="1" dirty="0"/>
              <a:t>), M(A0, ~B0, </a:t>
            </a:r>
            <a:r>
              <a:rPr lang="en-US" sz="1600" b="1" dirty="0" err="1"/>
              <a:t>Cin</a:t>
            </a:r>
            <a:r>
              <a:rPr lang="en-US" sz="1600" b="1" dirty="0"/>
              <a:t>), ~</a:t>
            </a:r>
            <a:r>
              <a:rPr lang="en-US" sz="1600" b="1" dirty="0" err="1"/>
              <a:t>Cin</a:t>
            </a:r>
            <a:r>
              <a:rPr lang="en-US" sz="1600" b="1" dirty="0"/>
              <a:t>)</a:t>
            </a:r>
          </a:p>
          <a:p>
            <a:pPr marL="0" indent="0" algn="ctr">
              <a:buNone/>
            </a:pPr>
            <a:r>
              <a:rPr lang="en-US" sz="1600" b="1" dirty="0"/>
              <a:t>      = M(M(A1, B0, </a:t>
            </a:r>
            <a:r>
              <a:rPr lang="en-US" sz="1600" b="1" dirty="0" err="1"/>
              <a:t>Cin</a:t>
            </a:r>
            <a:r>
              <a:rPr lang="en-US" sz="1600" b="1" dirty="0"/>
              <a:t>), M(A0, B1, </a:t>
            </a:r>
            <a:r>
              <a:rPr lang="en-US" sz="1600" b="1" dirty="0" err="1"/>
              <a:t>Cin</a:t>
            </a:r>
            <a:r>
              <a:rPr lang="en-US" sz="1600" b="1" dirty="0"/>
              <a:t>), ~</a:t>
            </a:r>
            <a:r>
              <a:rPr lang="en-US" sz="1600" b="1" dirty="0" err="1"/>
              <a:t>Cin</a:t>
            </a:r>
            <a:r>
              <a:rPr lang="en-US" sz="1600" b="1" dirty="0"/>
              <a:t>)</a:t>
            </a:r>
          </a:p>
          <a:p>
            <a:pPr marL="0" indent="0" algn="ctr">
              <a:buNone/>
            </a:pPr>
            <a:r>
              <a:rPr lang="en-US" sz="1600" b="1" dirty="0"/>
              <a:t>S1 = ~</a:t>
            </a:r>
            <a:r>
              <a:rPr lang="en-US" sz="1600" b="1" dirty="0" err="1"/>
              <a:t>Cout</a:t>
            </a:r>
            <a:endParaRPr lang="en-US" sz="1600" b="1" dirty="0"/>
          </a:p>
          <a:p>
            <a:pPr marL="0" indent="0" algn="just">
              <a:buNone/>
            </a:pPr>
            <a:r>
              <a:rPr lang="en-US" sz="1600" dirty="0"/>
              <a:t>This design is hereafter referred to as MLAFA33</a:t>
            </a:r>
          </a:p>
        </p:txBody>
      </p:sp>
      <p:graphicFrame>
        <p:nvGraphicFramePr>
          <p:cNvPr id="2" name="Table 4">
            <a:extLst>
              <a:ext uri="{FF2B5EF4-FFF2-40B4-BE49-F238E27FC236}">
                <a16:creationId xmlns:a16="http://schemas.microsoft.com/office/drawing/2014/main" id="{0AEDA4AA-959B-A4B2-2BE2-882DCA1F3DDD}"/>
              </a:ext>
            </a:extLst>
          </p:cNvPr>
          <p:cNvGraphicFramePr>
            <a:graphicFrameLocks noGrp="1"/>
          </p:cNvGraphicFramePr>
          <p:nvPr>
            <p:extLst>
              <p:ext uri="{D42A27DB-BD31-4B8C-83A1-F6EECF244321}">
                <p14:modId xmlns:p14="http://schemas.microsoft.com/office/powerpoint/2010/main" val="2866994267"/>
              </p:ext>
            </p:extLst>
          </p:nvPr>
        </p:nvGraphicFramePr>
        <p:xfrm>
          <a:off x="6031684" y="434112"/>
          <a:ext cx="5207816" cy="3751992"/>
        </p:xfrm>
        <a:graphic>
          <a:graphicData uri="http://schemas.openxmlformats.org/drawingml/2006/table">
            <a:tbl>
              <a:tblPr firstRow="1" bandRow="1">
                <a:tableStyleId>{5C22544A-7EE6-4342-B048-85BDC9FD1C3A}</a:tableStyleId>
              </a:tblPr>
              <a:tblGrid>
                <a:gridCol w="650977">
                  <a:extLst>
                    <a:ext uri="{9D8B030D-6E8A-4147-A177-3AD203B41FA5}">
                      <a16:colId xmlns:a16="http://schemas.microsoft.com/office/drawing/2014/main" val="975111070"/>
                    </a:ext>
                  </a:extLst>
                </a:gridCol>
                <a:gridCol w="650977">
                  <a:extLst>
                    <a:ext uri="{9D8B030D-6E8A-4147-A177-3AD203B41FA5}">
                      <a16:colId xmlns:a16="http://schemas.microsoft.com/office/drawing/2014/main" val="3570031577"/>
                    </a:ext>
                  </a:extLst>
                </a:gridCol>
                <a:gridCol w="650977">
                  <a:extLst>
                    <a:ext uri="{9D8B030D-6E8A-4147-A177-3AD203B41FA5}">
                      <a16:colId xmlns:a16="http://schemas.microsoft.com/office/drawing/2014/main" val="2704228857"/>
                    </a:ext>
                  </a:extLst>
                </a:gridCol>
                <a:gridCol w="650977">
                  <a:extLst>
                    <a:ext uri="{9D8B030D-6E8A-4147-A177-3AD203B41FA5}">
                      <a16:colId xmlns:a16="http://schemas.microsoft.com/office/drawing/2014/main" val="728590668"/>
                    </a:ext>
                  </a:extLst>
                </a:gridCol>
                <a:gridCol w="650977">
                  <a:extLst>
                    <a:ext uri="{9D8B030D-6E8A-4147-A177-3AD203B41FA5}">
                      <a16:colId xmlns:a16="http://schemas.microsoft.com/office/drawing/2014/main" val="3705260017"/>
                    </a:ext>
                  </a:extLst>
                </a:gridCol>
                <a:gridCol w="650977">
                  <a:extLst>
                    <a:ext uri="{9D8B030D-6E8A-4147-A177-3AD203B41FA5}">
                      <a16:colId xmlns:a16="http://schemas.microsoft.com/office/drawing/2014/main" val="2405423798"/>
                    </a:ext>
                  </a:extLst>
                </a:gridCol>
                <a:gridCol w="650977">
                  <a:extLst>
                    <a:ext uri="{9D8B030D-6E8A-4147-A177-3AD203B41FA5}">
                      <a16:colId xmlns:a16="http://schemas.microsoft.com/office/drawing/2014/main" val="2483451323"/>
                    </a:ext>
                  </a:extLst>
                </a:gridCol>
                <a:gridCol w="650977">
                  <a:extLst>
                    <a:ext uri="{9D8B030D-6E8A-4147-A177-3AD203B41FA5}">
                      <a16:colId xmlns:a16="http://schemas.microsoft.com/office/drawing/2014/main" val="3571287595"/>
                    </a:ext>
                  </a:extLst>
                </a:gridCol>
              </a:tblGrid>
              <a:tr h="416888">
                <a:tc>
                  <a:txBody>
                    <a:bodyPr/>
                    <a:lstStyle/>
                    <a:p>
                      <a:pPr algn="ctr"/>
                      <a:r>
                        <a:rPr lang="en-IN" dirty="0"/>
                        <a:t>A1</a:t>
                      </a:r>
                    </a:p>
                  </a:txBody>
                  <a:tcPr/>
                </a:tc>
                <a:tc>
                  <a:txBody>
                    <a:bodyPr/>
                    <a:lstStyle/>
                    <a:p>
                      <a:pPr algn="ctr"/>
                      <a:r>
                        <a:rPr lang="en-IN" dirty="0"/>
                        <a:t>A0</a:t>
                      </a:r>
                    </a:p>
                  </a:txBody>
                  <a:tcPr/>
                </a:tc>
                <a:tc>
                  <a:txBody>
                    <a:bodyPr/>
                    <a:lstStyle/>
                    <a:p>
                      <a:pPr algn="ctr"/>
                      <a:r>
                        <a:rPr lang="en-IN" dirty="0"/>
                        <a:t>B1</a:t>
                      </a:r>
                    </a:p>
                  </a:txBody>
                  <a:tcPr/>
                </a:tc>
                <a:tc>
                  <a:txBody>
                    <a:bodyPr/>
                    <a:lstStyle/>
                    <a:p>
                      <a:pPr algn="ctr"/>
                      <a:r>
                        <a:rPr lang="en-IN" dirty="0"/>
                        <a:t>B0</a:t>
                      </a:r>
                    </a:p>
                  </a:txBody>
                  <a:tcPr/>
                </a:tc>
                <a:tc>
                  <a:txBody>
                    <a:bodyPr/>
                    <a:lstStyle/>
                    <a:p>
                      <a:pPr algn="ctr"/>
                      <a:r>
                        <a:rPr lang="en-IN" dirty="0" err="1"/>
                        <a:t>Cin</a:t>
                      </a:r>
                      <a:endParaRPr lang="en-IN" dirty="0"/>
                    </a:p>
                  </a:txBody>
                  <a:tcPr/>
                </a:tc>
                <a:tc>
                  <a:txBody>
                    <a:bodyPr/>
                    <a:lstStyle/>
                    <a:p>
                      <a:pPr algn="ctr"/>
                      <a:r>
                        <a:rPr lang="en-IN" dirty="0" err="1"/>
                        <a:t>Cout</a:t>
                      </a:r>
                      <a:endParaRPr lang="en-IN" dirty="0"/>
                    </a:p>
                  </a:txBody>
                  <a:tcPr/>
                </a:tc>
                <a:tc>
                  <a:txBody>
                    <a:bodyPr/>
                    <a:lstStyle/>
                    <a:p>
                      <a:pPr algn="ctr"/>
                      <a:r>
                        <a:rPr lang="en-IN" dirty="0"/>
                        <a:t>S1</a:t>
                      </a:r>
                    </a:p>
                  </a:txBody>
                  <a:tcPr/>
                </a:tc>
                <a:tc>
                  <a:txBody>
                    <a:bodyPr/>
                    <a:lstStyle/>
                    <a:p>
                      <a:pPr algn="ctr"/>
                      <a:r>
                        <a:rPr lang="en-IN" dirty="0"/>
                        <a:t>S0</a:t>
                      </a:r>
                    </a:p>
                  </a:txBody>
                  <a:tcPr/>
                </a:tc>
                <a:extLst>
                  <a:ext uri="{0D108BD9-81ED-4DB2-BD59-A6C34878D82A}">
                    <a16:rowId xmlns:a16="http://schemas.microsoft.com/office/drawing/2014/main" val="1385276619"/>
                  </a:ext>
                </a:extLst>
              </a:tr>
              <a:tr h="416888">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3351309910"/>
                  </a:ext>
                </a:extLst>
              </a:tr>
              <a:tr h="416888">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solidFill>
                            <a:schemeClr val="bg1"/>
                          </a:solidFill>
                        </a:rPr>
                        <a:t>1</a:t>
                      </a:r>
                    </a:p>
                  </a:txBody>
                  <a:tcPr/>
                </a:tc>
                <a:tc>
                  <a:txBody>
                    <a:bodyPr/>
                    <a:lstStyle/>
                    <a:p>
                      <a:pPr algn="ctr"/>
                      <a:r>
                        <a:rPr lang="en-IN" dirty="0">
                          <a:solidFill>
                            <a:schemeClr val="bg1"/>
                          </a:solidFill>
                        </a:rPr>
                        <a:t>0</a:t>
                      </a:r>
                    </a:p>
                  </a:txBody>
                  <a:tcPr/>
                </a:tc>
                <a:tc>
                  <a:txBody>
                    <a:bodyPr/>
                    <a:lstStyle/>
                    <a:p>
                      <a:pPr algn="ctr"/>
                      <a:r>
                        <a:rPr lang="en-IN" dirty="0">
                          <a:solidFill>
                            <a:schemeClr val="bg1"/>
                          </a:solidFill>
                        </a:rPr>
                        <a:t>0</a:t>
                      </a:r>
                    </a:p>
                  </a:txBody>
                  <a:tcPr/>
                </a:tc>
                <a:extLst>
                  <a:ext uri="{0D108BD9-81ED-4DB2-BD59-A6C34878D82A}">
                    <a16:rowId xmlns:a16="http://schemas.microsoft.com/office/drawing/2014/main" val="782095210"/>
                  </a:ext>
                </a:extLst>
              </a:tr>
              <a:tr h="416888">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326485469"/>
                  </a:ext>
                </a:extLst>
              </a:tr>
              <a:tr h="416888">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811456712"/>
                  </a:ext>
                </a:extLst>
              </a:tr>
              <a:tr h="416888">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1878836346"/>
                  </a:ext>
                </a:extLst>
              </a:tr>
              <a:tr h="416888">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865592540"/>
                  </a:ext>
                </a:extLst>
              </a:tr>
              <a:tr h="416888">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solidFill>
                            <a:schemeClr val="bg1"/>
                          </a:solidFill>
                        </a:rPr>
                        <a:t>0</a:t>
                      </a:r>
                    </a:p>
                  </a:txBody>
                  <a:tcPr/>
                </a:tc>
                <a:tc>
                  <a:txBody>
                    <a:bodyPr/>
                    <a:lstStyle/>
                    <a:p>
                      <a:pPr algn="ctr"/>
                      <a:r>
                        <a:rPr lang="en-IN" dirty="0">
                          <a:solidFill>
                            <a:schemeClr val="bg1"/>
                          </a:solidFill>
                        </a:rPr>
                        <a:t>1</a:t>
                      </a:r>
                    </a:p>
                  </a:txBody>
                  <a:tcPr/>
                </a:tc>
                <a:tc>
                  <a:txBody>
                    <a:bodyPr/>
                    <a:lstStyle/>
                    <a:p>
                      <a:pPr algn="ctr"/>
                      <a:r>
                        <a:rPr lang="en-IN" dirty="0">
                          <a:solidFill>
                            <a:schemeClr val="bg1"/>
                          </a:solidFill>
                        </a:rPr>
                        <a:t>1</a:t>
                      </a:r>
                    </a:p>
                  </a:txBody>
                  <a:tcPr/>
                </a:tc>
                <a:extLst>
                  <a:ext uri="{0D108BD9-81ED-4DB2-BD59-A6C34878D82A}">
                    <a16:rowId xmlns:a16="http://schemas.microsoft.com/office/drawing/2014/main" val="3442735958"/>
                  </a:ext>
                </a:extLst>
              </a:tr>
              <a:tr h="416888">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2907154745"/>
                  </a:ext>
                </a:extLst>
              </a:tr>
            </a:tbl>
          </a:graphicData>
        </a:graphic>
      </p:graphicFrame>
      <p:sp>
        <p:nvSpPr>
          <p:cNvPr id="10" name="TextBox 9">
            <a:extLst>
              <a:ext uri="{FF2B5EF4-FFF2-40B4-BE49-F238E27FC236}">
                <a16:creationId xmlns:a16="http://schemas.microsoft.com/office/drawing/2014/main" id="{A1B4C1B6-05A5-8A7C-591E-B6A750D376BE}"/>
              </a:ext>
            </a:extLst>
          </p:cNvPr>
          <p:cNvSpPr txBox="1"/>
          <p:nvPr/>
        </p:nvSpPr>
        <p:spPr>
          <a:xfrm>
            <a:off x="7109756" y="4186106"/>
            <a:ext cx="305167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5 : Reduced truth table of 2-bit MLAFA</a:t>
            </a:r>
          </a:p>
        </p:txBody>
      </p:sp>
    </p:spTree>
    <p:extLst>
      <p:ext uri="{BB962C8B-B14F-4D97-AF65-F5344CB8AC3E}">
        <p14:creationId xmlns:p14="http://schemas.microsoft.com/office/powerpoint/2010/main" val="1346526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17</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1518407" y="5454370"/>
            <a:ext cx="3011648"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6.(</a:t>
            </a:r>
            <a:r>
              <a:rPr lang="en-US" sz="1200" b="1" dirty="0">
                <a:solidFill>
                  <a:srgbClr val="000000"/>
                </a:solidFill>
                <a:latin typeface="Franklin Gothic Book"/>
              </a:rPr>
              <a:t>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MLAFA33 schematic diagram</a:t>
            </a:r>
          </a:p>
        </p:txBody>
      </p:sp>
      <p:sp>
        <p:nvSpPr>
          <p:cNvPr id="13" name="TextBox 12">
            <a:extLst>
              <a:ext uri="{FF2B5EF4-FFF2-40B4-BE49-F238E27FC236}">
                <a16:creationId xmlns:a16="http://schemas.microsoft.com/office/drawing/2014/main" id="{FB847722-31A6-5AD7-7173-70A00F94CEB1}"/>
              </a:ext>
            </a:extLst>
          </p:cNvPr>
          <p:cNvSpPr txBox="1"/>
          <p:nvPr/>
        </p:nvSpPr>
        <p:spPr>
          <a:xfrm>
            <a:off x="7600426" y="3691919"/>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6 : Comparison of 2-bit MLAFAs</a:t>
            </a:r>
          </a:p>
        </p:txBody>
      </p:sp>
      <p:pic>
        <p:nvPicPr>
          <p:cNvPr id="6" name="Picture 5">
            <a:extLst>
              <a:ext uri="{FF2B5EF4-FFF2-40B4-BE49-F238E27FC236}">
                <a16:creationId xmlns:a16="http://schemas.microsoft.com/office/drawing/2014/main" id="{6E82AB58-5ECA-DF9E-AAE9-C46B7C006F73}"/>
              </a:ext>
            </a:extLst>
          </p:cNvPr>
          <p:cNvPicPr>
            <a:picLocks noChangeAspect="1"/>
          </p:cNvPicPr>
          <p:nvPr/>
        </p:nvPicPr>
        <p:blipFill>
          <a:blip r:embed="rId2"/>
          <a:stretch>
            <a:fillRect/>
          </a:stretch>
        </p:blipFill>
        <p:spPr>
          <a:xfrm>
            <a:off x="518432" y="370912"/>
            <a:ext cx="5014395" cy="4953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a:extLst>
              <a:ext uri="{FF2B5EF4-FFF2-40B4-BE49-F238E27FC236}">
                <a16:creationId xmlns:a16="http://schemas.microsoft.com/office/drawing/2014/main" id="{27F33BEB-A0AC-72B5-743B-34EC37D1DA5D}"/>
              </a:ext>
            </a:extLst>
          </p:cNvPr>
          <p:cNvGraphicFramePr>
            <a:graphicFrameLocks noGrp="1"/>
          </p:cNvGraphicFramePr>
          <p:nvPr>
            <p:extLst>
              <p:ext uri="{D42A27DB-BD31-4B8C-83A1-F6EECF244321}">
                <p14:modId xmlns:p14="http://schemas.microsoft.com/office/powerpoint/2010/main" val="3593635952"/>
              </p:ext>
            </p:extLst>
          </p:nvPr>
        </p:nvGraphicFramePr>
        <p:xfrm>
          <a:off x="5819325" y="567020"/>
          <a:ext cx="6019391" cy="2974532"/>
        </p:xfrm>
        <a:graphic>
          <a:graphicData uri="http://schemas.openxmlformats.org/drawingml/2006/table">
            <a:tbl>
              <a:tblPr firstRow="1" bandRow="1">
                <a:tableStyleId>{5C22544A-7EE6-4342-B048-85BDC9FD1C3A}</a:tableStyleId>
              </a:tblPr>
              <a:tblGrid>
                <a:gridCol w="1193871">
                  <a:extLst>
                    <a:ext uri="{9D8B030D-6E8A-4147-A177-3AD203B41FA5}">
                      <a16:colId xmlns:a16="http://schemas.microsoft.com/office/drawing/2014/main" val="241840959"/>
                    </a:ext>
                  </a:extLst>
                </a:gridCol>
                <a:gridCol w="696287">
                  <a:extLst>
                    <a:ext uri="{9D8B030D-6E8A-4147-A177-3AD203B41FA5}">
                      <a16:colId xmlns:a16="http://schemas.microsoft.com/office/drawing/2014/main" val="1743922001"/>
                    </a:ext>
                  </a:extLst>
                </a:gridCol>
                <a:gridCol w="689581">
                  <a:extLst>
                    <a:ext uri="{9D8B030D-6E8A-4147-A177-3AD203B41FA5}">
                      <a16:colId xmlns:a16="http://schemas.microsoft.com/office/drawing/2014/main" val="2187725297"/>
                    </a:ext>
                  </a:extLst>
                </a:gridCol>
                <a:gridCol w="859913">
                  <a:extLst>
                    <a:ext uri="{9D8B030D-6E8A-4147-A177-3AD203B41FA5}">
                      <a16:colId xmlns:a16="http://schemas.microsoft.com/office/drawing/2014/main" val="4118049111"/>
                    </a:ext>
                  </a:extLst>
                </a:gridCol>
                <a:gridCol w="859913">
                  <a:extLst>
                    <a:ext uri="{9D8B030D-6E8A-4147-A177-3AD203B41FA5}">
                      <a16:colId xmlns:a16="http://schemas.microsoft.com/office/drawing/2014/main" val="286759591"/>
                    </a:ext>
                  </a:extLst>
                </a:gridCol>
                <a:gridCol w="859913">
                  <a:extLst>
                    <a:ext uri="{9D8B030D-6E8A-4147-A177-3AD203B41FA5}">
                      <a16:colId xmlns:a16="http://schemas.microsoft.com/office/drawing/2014/main" val="943161"/>
                    </a:ext>
                  </a:extLst>
                </a:gridCol>
                <a:gridCol w="859913">
                  <a:extLst>
                    <a:ext uri="{9D8B030D-6E8A-4147-A177-3AD203B41FA5}">
                      <a16:colId xmlns:a16="http://schemas.microsoft.com/office/drawing/2014/main" val="1481105173"/>
                    </a:ext>
                  </a:extLst>
                </a:gridCol>
              </a:tblGrid>
              <a:tr h="763322">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err="1"/>
                        <a:t>D</a:t>
                      </a:r>
                      <a:r>
                        <a:rPr lang="en-IN" baseline="-25000" dirty="0" err="1"/>
                        <a:t>sum</a:t>
                      </a:r>
                      <a:endParaRPr lang="en-IN" baseline="-25000" dirty="0"/>
                    </a:p>
                    <a:p>
                      <a:pPr algn="ctr"/>
                      <a:r>
                        <a:rPr lang="en-IN" baseline="0" dirty="0"/>
                        <a:t>(in ps)</a:t>
                      </a:r>
                      <a:endParaRPr lang="en-IN" baseline="-25000" dirty="0"/>
                    </a:p>
                  </a:txBody>
                  <a:tcPr/>
                </a:tc>
                <a:tc>
                  <a:txBody>
                    <a:bodyPr/>
                    <a:lstStyle/>
                    <a:p>
                      <a:pPr algn="ctr"/>
                      <a:r>
                        <a:rPr lang="en-IN" dirty="0" err="1"/>
                        <a:t>D</a:t>
                      </a:r>
                      <a:r>
                        <a:rPr lang="en-IN" baseline="-25000" dirty="0" err="1"/>
                        <a:t>carry</a:t>
                      </a:r>
                      <a:r>
                        <a:rPr lang="en-IN" baseline="0" dirty="0"/>
                        <a:t> </a:t>
                      </a:r>
                    </a:p>
                    <a:p>
                      <a:pPr algn="ctr"/>
                      <a:r>
                        <a:rPr lang="en-IN" baseline="0" dirty="0"/>
                        <a:t>(in ps)</a:t>
                      </a:r>
                      <a:endParaRPr lang="en-IN"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42242">
                <a:tc>
                  <a:txBody>
                    <a:bodyPr/>
                    <a:lstStyle/>
                    <a:p>
                      <a:pPr algn="ctr"/>
                      <a:r>
                        <a:rPr lang="en-IN" dirty="0"/>
                        <a:t>MLAFA11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82</a:t>
                      </a:r>
                    </a:p>
                  </a:txBody>
                  <a:tcPr/>
                </a:tc>
                <a:tc>
                  <a:txBody>
                    <a:bodyPr/>
                    <a:lstStyle/>
                    <a:p>
                      <a:pPr algn="ctr"/>
                      <a:r>
                        <a:rPr lang="en-IN" dirty="0"/>
                        <a:t>21</a:t>
                      </a:r>
                    </a:p>
                  </a:txBody>
                  <a:tcPr/>
                </a:tc>
                <a:tc>
                  <a:txBody>
                    <a:bodyPr/>
                    <a:lstStyle/>
                    <a:p>
                      <a:pPr algn="ctr"/>
                      <a:r>
                        <a:rPr lang="en-IN" dirty="0"/>
                        <a:t>0.107</a:t>
                      </a:r>
                    </a:p>
                  </a:txBody>
                  <a:tcPr/>
                </a:tc>
                <a:tc>
                  <a:txBody>
                    <a:bodyPr/>
                    <a:lstStyle/>
                    <a:p>
                      <a:pPr algn="ctr"/>
                      <a:r>
                        <a:rPr lang="en-IN" dirty="0"/>
                        <a:t>3</a:t>
                      </a:r>
                    </a:p>
                  </a:txBody>
                  <a:tcPr/>
                </a:tc>
                <a:extLst>
                  <a:ext uri="{0D108BD9-81ED-4DB2-BD59-A6C34878D82A}">
                    <a16:rowId xmlns:a16="http://schemas.microsoft.com/office/drawing/2014/main" val="718254537"/>
                  </a:ext>
                </a:extLst>
              </a:tr>
              <a:tr h="442242">
                <a:tc>
                  <a:txBody>
                    <a:bodyPr/>
                    <a:lstStyle/>
                    <a:p>
                      <a:pPr algn="ctr"/>
                      <a:r>
                        <a:rPr lang="en-IN" dirty="0"/>
                        <a:t>MLAFA22</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52</a:t>
                      </a:r>
                    </a:p>
                  </a:txBody>
                  <a:tcPr/>
                </a:tc>
                <a:tc>
                  <a:txBody>
                    <a:bodyPr/>
                    <a:lstStyle/>
                    <a:p>
                      <a:pPr algn="ctr"/>
                      <a:r>
                        <a:rPr lang="en-IN" dirty="0"/>
                        <a:t>0</a:t>
                      </a:r>
                    </a:p>
                  </a:txBody>
                  <a:tcPr/>
                </a:tc>
                <a:tc>
                  <a:txBody>
                    <a:bodyPr/>
                    <a:lstStyle/>
                    <a:p>
                      <a:pPr algn="ctr"/>
                      <a:r>
                        <a:rPr lang="en-IN" dirty="0"/>
                        <a:t>0.107</a:t>
                      </a:r>
                    </a:p>
                  </a:txBody>
                  <a:tcPr/>
                </a:tc>
                <a:tc>
                  <a:txBody>
                    <a:bodyPr/>
                    <a:lstStyle/>
                    <a:p>
                      <a:pPr algn="ctr"/>
                      <a:r>
                        <a:rPr lang="en-IN" dirty="0"/>
                        <a:t>3</a:t>
                      </a:r>
                    </a:p>
                  </a:txBody>
                  <a:tcPr/>
                </a:tc>
                <a:extLst>
                  <a:ext uri="{0D108BD9-81ED-4DB2-BD59-A6C34878D82A}">
                    <a16:rowId xmlns:a16="http://schemas.microsoft.com/office/drawing/2014/main" val="1802106751"/>
                  </a:ext>
                </a:extLst>
              </a:tr>
              <a:tr h="442242">
                <a:tc>
                  <a:txBody>
                    <a:bodyPr/>
                    <a:lstStyle/>
                    <a:p>
                      <a:pPr algn="ctr"/>
                      <a:r>
                        <a:rPr lang="en-IN" dirty="0"/>
                        <a:t>MLAFA12</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80</a:t>
                      </a:r>
                    </a:p>
                  </a:txBody>
                  <a:tcPr/>
                </a:tc>
                <a:tc>
                  <a:txBody>
                    <a:bodyPr/>
                    <a:lstStyle/>
                    <a:p>
                      <a:pPr algn="ctr"/>
                      <a:r>
                        <a:rPr lang="en-IN" dirty="0"/>
                        <a:t>43</a:t>
                      </a:r>
                    </a:p>
                  </a:txBody>
                  <a:tcPr/>
                </a:tc>
                <a:tc>
                  <a:txBody>
                    <a:bodyPr/>
                    <a:lstStyle/>
                    <a:p>
                      <a:pPr algn="ctr"/>
                      <a:r>
                        <a:rPr lang="en-IN" dirty="0"/>
                        <a:t>0.089</a:t>
                      </a:r>
                    </a:p>
                  </a:txBody>
                  <a:tcPr/>
                </a:tc>
                <a:tc>
                  <a:txBody>
                    <a:bodyPr/>
                    <a:lstStyle/>
                    <a:p>
                      <a:pPr algn="ctr"/>
                      <a:r>
                        <a:rPr lang="en-IN" dirty="0"/>
                        <a:t>2</a:t>
                      </a:r>
                    </a:p>
                  </a:txBody>
                  <a:tcPr/>
                </a:tc>
                <a:extLst>
                  <a:ext uri="{0D108BD9-81ED-4DB2-BD59-A6C34878D82A}">
                    <a16:rowId xmlns:a16="http://schemas.microsoft.com/office/drawing/2014/main" val="4233889668"/>
                  </a:ext>
                </a:extLst>
              </a:tr>
              <a:tr h="442242">
                <a:tc>
                  <a:txBody>
                    <a:bodyPr/>
                    <a:lstStyle/>
                    <a:p>
                      <a:pPr algn="ctr"/>
                      <a:r>
                        <a:rPr lang="en-IN" dirty="0"/>
                        <a:t>MLAFA21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47</a:t>
                      </a:r>
                    </a:p>
                  </a:txBody>
                  <a:tcPr/>
                </a:tc>
                <a:tc>
                  <a:txBody>
                    <a:bodyPr/>
                    <a:lstStyle/>
                    <a:p>
                      <a:pPr algn="ctr"/>
                      <a:r>
                        <a:rPr lang="en-IN" dirty="0"/>
                        <a:t>32</a:t>
                      </a:r>
                    </a:p>
                  </a:txBody>
                  <a:tcPr/>
                </a:tc>
                <a:tc>
                  <a:txBody>
                    <a:bodyPr/>
                    <a:lstStyle/>
                    <a:p>
                      <a:pPr algn="ctr"/>
                      <a:r>
                        <a:rPr lang="en-IN" dirty="0"/>
                        <a:t>0.089</a:t>
                      </a:r>
                    </a:p>
                  </a:txBody>
                  <a:tcPr/>
                </a:tc>
                <a:tc>
                  <a:txBody>
                    <a:bodyPr/>
                    <a:lstStyle/>
                    <a:p>
                      <a:pPr algn="ctr"/>
                      <a:r>
                        <a:rPr lang="en-IN" dirty="0"/>
                        <a:t>2</a:t>
                      </a:r>
                    </a:p>
                  </a:txBody>
                  <a:tcPr/>
                </a:tc>
                <a:extLst>
                  <a:ext uri="{0D108BD9-81ED-4DB2-BD59-A6C34878D82A}">
                    <a16:rowId xmlns:a16="http://schemas.microsoft.com/office/drawing/2014/main" val="1871028861"/>
                  </a:ext>
                </a:extLst>
              </a:tr>
              <a:tr h="442242">
                <a:tc>
                  <a:txBody>
                    <a:bodyPr/>
                    <a:lstStyle/>
                    <a:p>
                      <a:pPr algn="ctr"/>
                      <a:r>
                        <a:rPr lang="en-IN" dirty="0"/>
                        <a:t>MLAFA33</a:t>
                      </a:r>
                    </a:p>
                  </a:txBody>
                  <a:tcPr/>
                </a:tc>
                <a:tc>
                  <a:txBody>
                    <a:bodyPr/>
                    <a:lstStyle/>
                    <a:p>
                      <a:pPr algn="ctr"/>
                      <a:r>
                        <a:rPr lang="en-IN" dirty="0"/>
                        <a:t>4</a:t>
                      </a:r>
                    </a:p>
                  </a:txBody>
                  <a:tcPr/>
                </a:tc>
                <a:tc>
                  <a:txBody>
                    <a:bodyPr/>
                    <a:lstStyle/>
                    <a:p>
                      <a:pPr algn="ctr"/>
                      <a:r>
                        <a:rPr lang="en-IN" dirty="0"/>
                        <a:t>2</a:t>
                      </a:r>
                    </a:p>
                  </a:txBody>
                  <a:tcPr/>
                </a:tc>
                <a:tc>
                  <a:txBody>
                    <a:bodyPr/>
                    <a:lstStyle/>
                    <a:p>
                      <a:pPr algn="ctr"/>
                      <a:r>
                        <a:rPr lang="en-IN" dirty="0"/>
                        <a:t>160</a:t>
                      </a:r>
                    </a:p>
                  </a:txBody>
                  <a:tcPr/>
                </a:tc>
                <a:tc>
                  <a:txBody>
                    <a:bodyPr/>
                    <a:lstStyle/>
                    <a:p>
                      <a:pPr algn="ctr"/>
                      <a:r>
                        <a:rPr lang="en-IN" dirty="0"/>
                        <a:t>30</a:t>
                      </a:r>
                    </a:p>
                  </a:txBody>
                  <a:tcPr/>
                </a:tc>
                <a:tc>
                  <a:txBody>
                    <a:bodyPr/>
                    <a:lstStyle/>
                    <a:p>
                      <a:pPr algn="ctr"/>
                      <a:r>
                        <a:rPr lang="en-IN" dirty="0"/>
                        <a:t>0.080</a:t>
                      </a:r>
                    </a:p>
                  </a:txBody>
                  <a:tcPr/>
                </a:tc>
                <a:tc>
                  <a:txBody>
                    <a:bodyPr/>
                    <a:lstStyle/>
                    <a:p>
                      <a:pPr algn="ctr"/>
                      <a:r>
                        <a:rPr lang="en-IN" dirty="0"/>
                        <a:t>2</a:t>
                      </a:r>
                    </a:p>
                  </a:txBody>
                  <a:tcPr/>
                </a:tc>
                <a:extLst>
                  <a:ext uri="{0D108BD9-81ED-4DB2-BD59-A6C34878D82A}">
                    <a16:rowId xmlns:a16="http://schemas.microsoft.com/office/drawing/2014/main" val="3223688608"/>
                  </a:ext>
                </a:extLst>
              </a:tr>
            </a:tbl>
          </a:graphicData>
        </a:graphic>
      </p:graphicFrame>
    </p:spTree>
    <p:extLst>
      <p:ext uri="{BB962C8B-B14F-4D97-AF65-F5344CB8AC3E}">
        <p14:creationId xmlns:p14="http://schemas.microsoft.com/office/powerpoint/2010/main" val="156947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4 – Bit MLAFA</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18</a:t>
            </a:fld>
            <a:endParaRPr lang="en-US" dirty="0"/>
          </a:p>
        </p:txBody>
      </p:sp>
      <p:sp>
        <p:nvSpPr>
          <p:cNvPr id="12" name="TextBox 11">
            <a:extLst>
              <a:ext uri="{FF2B5EF4-FFF2-40B4-BE49-F238E27FC236}">
                <a16:creationId xmlns:a16="http://schemas.microsoft.com/office/drawing/2014/main" id="{4137163A-69D6-0B31-B161-9AB4E238BF73}"/>
              </a:ext>
            </a:extLst>
          </p:cNvPr>
          <p:cNvSpPr txBox="1"/>
          <p:nvPr/>
        </p:nvSpPr>
        <p:spPr>
          <a:xfrm>
            <a:off x="2351015" y="5584400"/>
            <a:ext cx="197145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.(a) : MLAFA1212</a:t>
            </a:r>
          </a:p>
        </p:txBody>
      </p:sp>
      <p:sp>
        <p:nvSpPr>
          <p:cNvPr id="13" name="TextBox 12">
            <a:extLst>
              <a:ext uri="{FF2B5EF4-FFF2-40B4-BE49-F238E27FC236}">
                <a16:creationId xmlns:a16="http://schemas.microsoft.com/office/drawing/2014/main" id="{02DB4C44-BE73-991C-7534-0B421FF01335}"/>
              </a:ext>
            </a:extLst>
          </p:cNvPr>
          <p:cNvSpPr txBox="1"/>
          <p:nvPr/>
        </p:nvSpPr>
        <p:spPr>
          <a:xfrm>
            <a:off x="7869533" y="5572580"/>
            <a:ext cx="197145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.(b) : MLAFA2121</a:t>
            </a:r>
          </a:p>
        </p:txBody>
      </p:sp>
      <p:pic>
        <p:nvPicPr>
          <p:cNvPr id="6" name="Picture 5">
            <a:extLst>
              <a:ext uri="{FF2B5EF4-FFF2-40B4-BE49-F238E27FC236}">
                <a16:creationId xmlns:a16="http://schemas.microsoft.com/office/drawing/2014/main" id="{A399CBA9-7151-7C76-042E-E1C8D9037C7A}"/>
              </a:ext>
            </a:extLst>
          </p:cNvPr>
          <p:cNvPicPr>
            <a:picLocks noChangeAspect="1"/>
          </p:cNvPicPr>
          <p:nvPr/>
        </p:nvPicPr>
        <p:blipFill>
          <a:blip r:embed="rId2"/>
          <a:stretch>
            <a:fillRect/>
          </a:stretch>
        </p:blipFill>
        <p:spPr>
          <a:xfrm>
            <a:off x="952499" y="1523812"/>
            <a:ext cx="5143501" cy="3929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9301AD4-86E6-2586-A132-98DC6DA36C3D}"/>
              </a:ext>
            </a:extLst>
          </p:cNvPr>
          <p:cNvPicPr>
            <a:picLocks noChangeAspect="1"/>
          </p:cNvPicPr>
          <p:nvPr/>
        </p:nvPicPr>
        <p:blipFill>
          <a:blip r:embed="rId3"/>
          <a:stretch>
            <a:fillRect/>
          </a:stretch>
        </p:blipFill>
        <p:spPr>
          <a:xfrm>
            <a:off x="6385057" y="1515423"/>
            <a:ext cx="4939303" cy="3929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9359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19</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2362159" y="5324341"/>
            <a:ext cx="202528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a:t>
            </a:r>
            <a:r>
              <a:rPr lang="en-US" sz="1200" b="1" dirty="0">
                <a:solidFill>
                  <a:srgbClr val="000000"/>
                </a:solidFill>
                <a:latin typeface="Franklin Gothic Book"/>
              </a:rPr>
              <a:t>c</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MLAFA2112</a:t>
            </a:r>
          </a:p>
        </p:txBody>
      </p:sp>
      <p:sp>
        <p:nvSpPr>
          <p:cNvPr id="13" name="TextBox 12">
            <a:extLst>
              <a:ext uri="{FF2B5EF4-FFF2-40B4-BE49-F238E27FC236}">
                <a16:creationId xmlns:a16="http://schemas.microsoft.com/office/drawing/2014/main" id="{FB847722-31A6-5AD7-7173-70A00F94CEB1}"/>
              </a:ext>
            </a:extLst>
          </p:cNvPr>
          <p:cNvSpPr txBox="1"/>
          <p:nvPr/>
        </p:nvSpPr>
        <p:spPr>
          <a:xfrm>
            <a:off x="7940837" y="5324341"/>
            <a:ext cx="2092396" cy="261963"/>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a:t>
            </a:r>
            <a:r>
              <a:rPr lang="en-US" sz="1200" b="1" dirty="0">
                <a:solidFill>
                  <a:srgbClr val="000000"/>
                </a:solidFill>
                <a:latin typeface="Franklin Gothic Book"/>
              </a:rPr>
              <a:t>d</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MLAFA1221</a:t>
            </a:r>
          </a:p>
        </p:txBody>
      </p:sp>
      <p:pic>
        <p:nvPicPr>
          <p:cNvPr id="3" name="Picture 2">
            <a:extLst>
              <a:ext uri="{FF2B5EF4-FFF2-40B4-BE49-F238E27FC236}">
                <a16:creationId xmlns:a16="http://schemas.microsoft.com/office/drawing/2014/main" id="{8C842430-C788-ECBC-BC79-C82C0DF812D1}"/>
              </a:ext>
            </a:extLst>
          </p:cNvPr>
          <p:cNvPicPr>
            <a:picLocks noChangeAspect="1"/>
          </p:cNvPicPr>
          <p:nvPr/>
        </p:nvPicPr>
        <p:blipFill>
          <a:blip r:embed="rId2"/>
          <a:stretch>
            <a:fillRect/>
          </a:stretch>
        </p:blipFill>
        <p:spPr>
          <a:xfrm>
            <a:off x="867641" y="733784"/>
            <a:ext cx="5228359" cy="44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55FD432-97E5-8653-EDBD-99999C83258D}"/>
              </a:ext>
            </a:extLst>
          </p:cNvPr>
          <p:cNvPicPr>
            <a:picLocks noChangeAspect="1"/>
          </p:cNvPicPr>
          <p:nvPr/>
        </p:nvPicPr>
        <p:blipFill>
          <a:blip r:embed="rId3"/>
          <a:stretch>
            <a:fillRect/>
          </a:stretch>
        </p:blipFill>
        <p:spPr>
          <a:xfrm>
            <a:off x="6413932" y="733784"/>
            <a:ext cx="4910427" cy="44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686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latin typeface="Bahnschrift" panose="020B0502040204020203" pitchFamily="34" charset="0"/>
              </a:rPr>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sz="2000" dirty="0"/>
              <a:t>01. Introduction</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sz="2000" dirty="0"/>
              <a:t>02. Synopsis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226928" cy="619648"/>
          </a:xfrm>
        </p:spPr>
        <p:txBody>
          <a:bodyPr/>
          <a:lstStyle/>
          <a:p>
            <a:r>
              <a:rPr lang="en-US" sz="2000" dirty="0"/>
              <a:t>03. Implementation</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sz="2000" dirty="0"/>
              <a:t>04. Epilogue</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a:lstStyle/>
          <a:p>
            <a:r>
              <a:rPr lang="en-US" sz="2000" dirty="0"/>
              <a:t>05. References</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11139018" y="6332220"/>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20</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2462827" y="5953515"/>
            <a:ext cx="202528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.(e) : MLAFA2112</a:t>
            </a:r>
          </a:p>
        </p:txBody>
      </p:sp>
      <p:sp>
        <p:nvSpPr>
          <p:cNvPr id="13" name="TextBox 12">
            <a:extLst>
              <a:ext uri="{FF2B5EF4-FFF2-40B4-BE49-F238E27FC236}">
                <a16:creationId xmlns:a16="http://schemas.microsoft.com/office/drawing/2014/main" id="{FB847722-31A6-5AD7-7173-70A00F94CEB1}"/>
              </a:ext>
            </a:extLst>
          </p:cNvPr>
          <p:cNvSpPr txBox="1"/>
          <p:nvPr/>
        </p:nvSpPr>
        <p:spPr>
          <a:xfrm>
            <a:off x="8041505" y="5953515"/>
            <a:ext cx="2092396" cy="261963"/>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 : MLAFA2133</a:t>
            </a:r>
          </a:p>
        </p:txBody>
      </p:sp>
      <p:pic>
        <p:nvPicPr>
          <p:cNvPr id="4" name="Picture 3">
            <a:extLst>
              <a:ext uri="{FF2B5EF4-FFF2-40B4-BE49-F238E27FC236}">
                <a16:creationId xmlns:a16="http://schemas.microsoft.com/office/drawing/2014/main" id="{CABA31E8-AAA5-FF7B-CC1D-8500B76C96F1}"/>
              </a:ext>
            </a:extLst>
          </p:cNvPr>
          <p:cNvPicPr>
            <a:picLocks noChangeAspect="1"/>
          </p:cNvPicPr>
          <p:nvPr/>
        </p:nvPicPr>
        <p:blipFill>
          <a:blip r:embed="rId2"/>
          <a:stretch>
            <a:fillRect/>
          </a:stretch>
        </p:blipFill>
        <p:spPr>
          <a:xfrm>
            <a:off x="1174459" y="645953"/>
            <a:ext cx="4823669" cy="51439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5406E1B-9889-83A8-2E55-38383B2BD44A}"/>
              </a:ext>
            </a:extLst>
          </p:cNvPr>
          <p:cNvPicPr>
            <a:picLocks noChangeAspect="1"/>
          </p:cNvPicPr>
          <p:nvPr/>
        </p:nvPicPr>
        <p:blipFill>
          <a:blip r:embed="rId3"/>
          <a:stretch>
            <a:fillRect/>
          </a:stretch>
        </p:blipFill>
        <p:spPr>
          <a:xfrm>
            <a:off x="6500691" y="630712"/>
            <a:ext cx="4823669" cy="5159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405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21</a:t>
            </a:fld>
            <a:endParaRPr lang="en-US" dirty="0"/>
          </a:p>
        </p:txBody>
      </p:sp>
      <p:sp>
        <p:nvSpPr>
          <p:cNvPr id="13" name="TextBox 12">
            <a:extLst>
              <a:ext uri="{FF2B5EF4-FFF2-40B4-BE49-F238E27FC236}">
                <a16:creationId xmlns:a16="http://schemas.microsoft.com/office/drawing/2014/main" id="{FB847722-31A6-5AD7-7173-70A00F94CEB1}"/>
              </a:ext>
            </a:extLst>
          </p:cNvPr>
          <p:cNvSpPr txBox="1"/>
          <p:nvPr/>
        </p:nvSpPr>
        <p:spPr>
          <a:xfrm>
            <a:off x="4643306" y="4312704"/>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7 : Comparison of 4-bit MLAFAs</a:t>
            </a:r>
          </a:p>
        </p:txBody>
      </p:sp>
      <p:graphicFrame>
        <p:nvGraphicFramePr>
          <p:cNvPr id="8" name="Table 7">
            <a:extLst>
              <a:ext uri="{FF2B5EF4-FFF2-40B4-BE49-F238E27FC236}">
                <a16:creationId xmlns:a16="http://schemas.microsoft.com/office/drawing/2014/main" id="{27F33BEB-A0AC-72B5-743B-34EC37D1DA5D}"/>
              </a:ext>
            </a:extLst>
          </p:cNvPr>
          <p:cNvGraphicFramePr>
            <a:graphicFrameLocks noGrp="1"/>
          </p:cNvGraphicFramePr>
          <p:nvPr>
            <p:extLst>
              <p:ext uri="{D42A27DB-BD31-4B8C-83A1-F6EECF244321}">
                <p14:modId xmlns:p14="http://schemas.microsoft.com/office/powerpoint/2010/main" val="1015902306"/>
              </p:ext>
            </p:extLst>
          </p:nvPr>
        </p:nvGraphicFramePr>
        <p:xfrm>
          <a:off x="2105638" y="717387"/>
          <a:ext cx="7784981" cy="3416774"/>
        </p:xfrm>
        <a:graphic>
          <a:graphicData uri="http://schemas.openxmlformats.org/drawingml/2006/table">
            <a:tbl>
              <a:tblPr firstRow="1" bandRow="1">
                <a:tableStyleId>{5C22544A-7EE6-4342-B048-85BDC9FD1C3A}</a:tableStyleId>
              </a:tblPr>
              <a:tblGrid>
                <a:gridCol w="1544054">
                  <a:extLst>
                    <a:ext uri="{9D8B030D-6E8A-4147-A177-3AD203B41FA5}">
                      <a16:colId xmlns:a16="http://schemas.microsoft.com/office/drawing/2014/main" val="241840959"/>
                    </a:ext>
                  </a:extLst>
                </a:gridCol>
                <a:gridCol w="900520">
                  <a:extLst>
                    <a:ext uri="{9D8B030D-6E8A-4147-A177-3AD203B41FA5}">
                      <a16:colId xmlns:a16="http://schemas.microsoft.com/office/drawing/2014/main" val="1743922001"/>
                    </a:ext>
                  </a:extLst>
                </a:gridCol>
                <a:gridCol w="891847">
                  <a:extLst>
                    <a:ext uri="{9D8B030D-6E8A-4147-A177-3AD203B41FA5}">
                      <a16:colId xmlns:a16="http://schemas.microsoft.com/office/drawing/2014/main" val="2187725297"/>
                    </a:ext>
                  </a:extLst>
                </a:gridCol>
                <a:gridCol w="1112140">
                  <a:extLst>
                    <a:ext uri="{9D8B030D-6E8A-4147-A177-3AD203B41FA5}">
                      <a16:colId xmlns:a16="http://schemas.microsoft.com/office/drawing/2014/main" val="4118049111"/>
                    </a:ext>
                  </a:extLst>
                </a:gridCol>
                <a:gridCol w="1112140">
                  <a:extLst>
                    <a:ext uri="{9D8B030D-6E8A-4147-A177-3AD203B41FA5}">
                      <a16:colId xmlns:a16="http://schemas.microsoft.com/office/drawing/2014/main" val="286759591"/>
                    </a:ext>
                  </a:extLst>
                </a:gridCol>
                <a:gridCol w="1112140">
                  <a:extLst>
                    <a:ext uri="{9D8B030D-6E8A-4147-A177-3AD203B41FA5}">
                      <a16:colId xmlns:a16="http://schemas.microsoft.com/office/drawing/2014/main" val="943161"/>
                    </a:ext>
                  </a:extLst>
                </a:gridCol>
                <a:gridCol w="1112140">
                  <a:extLst>
                    <a:ext uri="{9D8B030D-6E8A-4147-A177-3AD203B41FA5}">
                      <a16:colId xmlns:a16="http://schemas.microsoft.com/office/drawing/2014/main" val="1481105173"/>
                    </a:ext>
                  </a:extLst>
                </a:gridCol>
              </a:tblGrid>
              <a:tr h="763322">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err="1"/>
                        <a:t>D</a:t>
                      </a:r>
                      <a:r>
                        <a:rPr lang="en-IN" baseline="-25000" dirty="0" err="1"/>
                        <a:t>sum</a:t>
                      </a:r>
                      <a:endParaRPr lang="en-IN" baseline="-25000" dirty="0"/>
                    </a:p>
                    <a:p>
                      <a:pPr algn="ctr"/>
                      <a:r>
                        <a:rPr lang="en-IN" baseline="0" dirty="0"/>
                        <a:t>(in ps)</a:t>
                      </a:r>
                      <a:endParaRPr lang="en-IN" baseline="-25000" dirty="0"/>
                    </a:p>
                  </a:txBody>
                  <a:tcPr/>
                </a:tc>
                <a:tc>
                  <a:txBody>
                    <a:bodyPr/>
                    <a:lstStyle/>
                    <a:p>
                      <a:pPr algn="ctr"/>
                      <a:r>
                        <a:rPr lang="en-IN" dirty="0" err="1"/>
                        <a:t>D</a:t>
                      </a:r>
                      <a:r>
                        <a:rPr lang="en-IN" baseline="-25000" dirty="0" err="1"/>
                        <a:t>carry</a:t>
                      </a:r>
                      <a:r>
                        <a:rPr lang="en-IN" baseline="0" dirty="0"/>
                        <a:t> </a:t>
                      </a:r>
                    </a:p>
                    <a:p>
                      <a:pPr algn="ctr"/>
                      <a:r>
                        <a:rPr lang="en-IN" baseline="0" dirty="0"/>
                        <a:t>(in ps)</a:t>
                      </a:r>
                      <a:endParaRPr lang="en-IN"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42242">
                <a:tc>
                  <a:txBody>
                    <a:bodyPr/>
                    <a:lstStyle/>
                    <a:p>
                      <a:pPr algn="ctr"/>
                      <a:r>
                        <a:rPr lang="en-IN" dirty="0"/>
                        <a:t>MLAFA1212</a:t>
                      </a:r>
                    </a:p>
                  </a:txBody>
                  <a:tcPr/>
                </a:tc>
                <a:tc>
                  <a:txBody>
                    <a:bodyPr/>
                    <a:lstStyle/>
                    <a:p>
                      <a:pPr algn="ctr"/>
                      <a:r>
                        <a:rPr lang="en-IN" dirty="0"/>
                        <a:t>4</a:t>
                      </a:r>
                    </a:p>
                  </a:txBody>
                  <a:tcPr/>
                </a:tc>
                <a:tc>
                  <a:txBody>
                    <a:bodyPr/>
                    <a:lstStyle/>
                    <a:p>
                      <a:pPr algn="ctr"/>
                      <a:r>
                        <a:rPr lang="en-IN" dirty="0"/>
                        <a:t>2</a:t>
                      </a:r>
                    </a:p>
                  </a:txBody>
                  <a:tcPr/>
                </a:tc>
                <a:tc>
                  <a:txBody>
                    <a:bodyPr/>
                    <a:lstStyle/>
                    <a:p>
                      <a:pPr algn="ctr"/>
                      <a:r>
                        <a:rPr lang="en-IN" dirty="0"/>
                        <a:t>286</a:t>
                      </a:r>
                    </a:p>
                  </a:txBody>
                  <a:tcPr/>
                </a:tc>
                <a:tc>
                  <a:txBody>
                    <a:bodyPr/>
                    <a:lstStyle/>
                    <a:p>
                      <a:pPr algn="ctr"/>
                      <a:r>
                        <a:rPr lang="en-IN" dirty="0"/>
                        <a:t>172</a:t>
                      </a:r>
                    </a:p>
                  </a:txBody>
                  <a:tcPr/>
                </a:tc>
                <a:tc>
                  <a:txBody>
                    <a:bodyPr/>
                    <a:lstStyle/>
                    <a:p>
                      <a:pPr algn="ctr"/>
                      <a:r>
                        <a:rPr lang="en-IN" dirty="0"/>
                        <a:t>0.091</a:t>
                      </a:r>
                    </a:p>
                  </a:txBody>
                  <a:tcPr/>
                </a:tc>
                <a:tc>
                  <a:txBody>
                    <a:bodyPr/>
                    <a:lstStyle/>
                    <a:p>
                      <a:pPr algn="ctr"/>
                      <a:r>
                        <a:rPr lang="en-IN" dirty="0"/>
                        <a:t>10</a:t>
                      </a:r>
                    </a:p>
                  </a:txBody>
                  <a:tcPr/>
                </a:tc>
                <a:extLst>
                  <a:ext uri="{0D108BD9-81ED-4DB2-BD59-A6C34878D82A}">
                    <a16:rowId xmlns:a16="http://schemas.microsoft.com/office/drawing/2014/main" val="718254537"/>
                  </a:ext>
                </a:extLst>
              </a:tr>
              <a:tr h="442242">
                <a:tc>
                  <a:txBody>
                    <a:bodyPr/>
                    <a:lstStyle/>
                    <a:p>
                      <a:pPr algn="ctr"/>
                      <a:r>
                        <a:rPr lang="en-IN" dirty="0"/>
                        <a:t>MLAFA2121</a:t>
                      </a:r>
                    </a:p>
                  </a:txBody>
                  <a:tcPr/>
                </a:tc>
                <a:tc>
                  <a:txBody>
                    <a:bodyPr/>
                    <a:lstStyle/>
                    <a:p>
                      <a:pPr algn="ctr"/>
                      <a:r>
                        <a:rPr lang="en-IN" dirty="0"/>
                        <a:t>4</a:t>
                      </a:r>
                    </a:p>
                  </a:txBody>
                  <a:tcPr/>
                </a:tc>
                <a:tc>
                  <a:txBody>
                    <a:bodyPr/>
                    <a:lstStyle/>
                    <a:p>
                      <a:pPr algn="ctr"/>
                      <a:r>
                        <a:rPr lang="en-IN" dirty="0"/>
                        <a:t>3</a:t>
                      </a:r>
                    </a:p>
                  </a:txBody>
                  <a:tcPr/>
                </a:tc>
                <a:tc>
                  <a:txBody>
                    <a:bodyPr/>
                    <a:lstStyle/>
                    <a:p>
                      <a:pPr algn="ctr"/>
                      <a:r>
                        <a:rPr lang="en-IN" dirty="0"/>
                        <a:t>189</a:t>
                      </a:r>
                    </a:p>
                  </a:txBody>
                  <a:tcPr/>
                </a:tc>
                <a:tc>
                  <a:txBody>
                    <a:bodyPr/>
                    <a:lstStyle/>
                    <a:p>
                      <a:pPr algn="ctr"/>
                      <a:r>
                        <a:rPr lang="en-IN" dirty="0"/>
                        <a:t>171</a:t>
                      </a:r>
                    </a:p>
                  </a:txBody>
                  <a:tcPr/>
                </a:tc>
                <a:tc>
                  <a:txBody>
                    <a:bodyPr/>
                    <a:lstStyle/>
                    <a:p>
                      <a:pPr algn="ctr"/>
                      <a:r>
                        <a:rPr lang="en-IN" dirty="0"/>
                        <a:t>0.092</a:t>
                      </a:r>
                    </a:p>
                  </a:txBody>
                  <a:tcPr/>
                </a:tc>
                <a:tc>
                  <a:txBody>
                    <a:bodyPr/>
                    <a:lstStyle/>
                    <a:p>
                      <a:pPr algn="ctr"/>
                      <a:r>
                        <a:rPr lang="en-IN" dirty="0"/>
                        <a:t>10</a:t>
                      </a:r>
                    </a:p>
                  </a:txBody>
                  <a:tcPr/>
                </a:tc>
                <a:extLst>
                  <a:ext uri="{0D108BD9-81ED-4DB2-BD59-A6C34878D82A}">
                    <a16:rowId xmlns:a16="http://schemas.microsoft.com/office/drawing/2014/main" val="1802106751"/>
                  </a:ext>
                </a:extLst>
              </a:tr>
              <a:tr h="442242">
                <a:tc>
                  <a:txBody>
                    <a:bodyPr/>
                    <a:lstStyle/>
                    <a:p>
                      <a:pPr algn="ctr"/>
                      <a:r>
                        <a:rPr lang="en-IN" dirty="0"/>
                        <a:t>MLAFA2112</a:t>
                      </a:r>
                    </a:p>
                  </a:txBody>
                  <a:tcPr/>
                </a:tc>
                <a:tc>
                  <a:txBody>
                    <a:bodyPr/>
                    <a:lstStyle/>
                    <a:p>
                      <a:pPr algn="ctr"/>
                      <a:r>
                        <a:rPr lang="en-IN" dirty="0"/>
                        <a:t>4</a:t>
                      </a:r>
                    </a:p>
                  </a:txBody>
                  <a:tcPr/>
                </a:tc>
                <a:tc>
                  <a:txBody>
                    <a:bodyPr/>
                    <a:lstStyle/>
                    <a:p>
                      <a:pPr algn="ctr"/>
                      <a:r>
                        <a:rPr lang="en-IN" dirty="0"/>
                        <a:t>3</a:t>
                      </a:r>
                    </a:p>
                  </a:txBody>
                  <a:tcPr/>
                </a:tc>
                <a:tc>
                  <a:txBody>
                    <a:bodyPr/>
                    <a:lstStyle/>
                    <a:p>
                      <a:pPr algn="ctr"/>
                      <a:r>
                        <a:rPr lang="en-IN" dirty="0"/>
                        <a:t>284</a:t>
                      </a:r>
                    </a:p>
                  </a:txBody>
                  <a:tcPr/>
                </a:tc>
                <a:tc>
                  <a:txBody>
                    <a:bodyPr/>
                    <a:lstStyle/>
                    <a:p>
                      <a:pPr algn="ctr"/>
                      <a:r>
                        <a:rPr lang="en-IN" dirty="0"/>
                        <a:t>172</a:t>
                      </a:r>
                    </a:p>
                  </a:txBody>
                  <a:tcPr/>
                </a:tc>
                <a:tc>
                  <a:txBody>
                    <a:bodyPr/>
                    <a:lstStyle/>
                    <a:p>
                      <a:pPr algn="ctr"/>
                      <a:r>
                        <a:rPr lang="en-IN" dirty="0"/>
                        <a:t>0.092</a:t>
                      </a:r>
                    </a:p>
                  </a:txBody>
                  <a:tcPr/>
                </a:tc>
                <a:tc>
                  <a:txBody>
                    <a:bodyPr/>
                    <a:lstStyle/>
                    <a:p>
                      <a:pPr algn="ctr"/>
                      <a:r>
                        <a:rPr lang="en-IN" dirty="0"/>
                        <a:t>10</a:t>
                      </a:r>
                    </a:p>
                  </a:txBody>
                  <a:tcPr/>
                </a:tc>
                <a:extLst>
                  <a:ext uri="{0D108BD9-81ED-4DB2-BD59-A6C34878D82A}">
                    <a16:rowId xmlns:a16="http://schemas.microsoft.com/office/drawing/2014/main" val="4233889668"/>
                  </a:ext>
                </a:extLst>
              </a:tr>
              <a:tr h="442242">
                <a:tc>
                  <a:txBody>
                    <a:bodyPr/>
                    <a:lstStyle/>
                    <a:p>
                      <a:pPr algn="ctr"/>
                      <a:r>
                        <a:rPr lang="en-IN" dirty="0"/>
                        <a:t>MLAFA1221</a:t>
                      </a:r>
                    </a:p>
                  </a:txBody>
                  <a:tcPr/>
                </a:tc>
                <a:tc>
                  <a:txBody>
                    <a:bodyPr/>
                    <a:lstStyle/>
                    <a:p>
                      <a:pPr algn="ctr"/>
                      <a:r>
                        <a:rPr lang="en-IN" dirty="0"/>
                        <a:t>4</a:t>
                      </a:r>
                    </a:p>
                  </a:txBody>
                  <a:tcPr/>
                </a:tc>
                <a:tc>
                  <a:txBody>
                    <a:bodyPr/>
                    <a:lstStyle/>
                    <a:p>
                      <a:pPr algn="ctr"/>
                      <a:r>
                        <a:rPr lang="en-IN" dirty="0"/>
                        <a:t>2</a:t>
                      </a:r>
                    </a:p>
                  </a:txBody>
                  <a:tcPr/>
                </a:tc>
                <a:tc>
                  <a:txBody>
                    <a:bodyPr/>
                    <a:lstStyle/>
                    <a:p>
                      <a:pPr algn="ctr"/>
                      <a:r>
                        <a:rPr lang="en-IN" dirty="0"/>
                        <a:t>181</a:t>
                      </a:r>
                    </a:p>
                  </a:txBody>
                  <a:tcPr/>
                </a:tc>
                <a:tc>
                  <a:txBody>
                    <a:bodyPr/>
                    <a:lstStyle/>
                    <a:p>
                      <a:pPr algn="ctr"/>
                      <a:r>
                        <a:rPr lang="en-IN" dirty="0"/>
                        <a:t>172</a:t>
                      </a:r>
                    </a:p>
                  </a:txBody>
                  <a:tcPr/>
                </a:tc>
                <a:tc>
                  <a:txBody>
                    <a:bodyPr/>
                    <a:lstStyle/>
                    <a:p>
                      <a:pPr algn="ctr"/>
                      <a:r>
                        <a:rPr lang="en-IN" dirty="0"/>
                        <a:t>0.175</a:t>
                      </a:r>
                    </a:p>
                  </a:txBody>
                  <a:tcPr/>
                </a:tc>
                <a:tc>
                  <a:txBody>
                    <a:bodyPr/>
                    <a:lstStyle/>
                    <a:p>
                      <a:pPr algn="ctr"/>
                      <a:r>
                        <a:rPr lang="en-IN" dirty="0"/>
                        <a:t>10</a:t>
                      </a:r>
                    </a:p>
                  </a:txBody>
                  <a:tcPr/>
                </a:tc>
                <a:extLst>
                  <a:ext uri="{0D108BD9-81ED-4DB2-BD59-A6C34878D82A}">
                    <a16:rowId xmlns:a16="http://schemas.microsoft.com/office/drawing/2014/main" val="1871028861"/>
                  </a:ext>
                </a:extLst>
              </a:tr>
              <a:tr h="442242">
                <a:tc>
                  <a:txBody>
                    <a:bodyPr/>
                    <a:lstStyle/>
                    <a:p>
                      <a:pPr algn="ctr"/>
                      <a:r>
                        <a:rPr lang="en-IN" dirty="0"/>
                        <a:t>MLAFA1233</a:t>
                      </a:r>
                    </a:p>
                  </a:txBody>
                  <a:tcPr/>
                </a:tc>
                <a:tc>
                  <a:txBody>
                    <a:bodyPr/>
                    <a:lstStyle/>
                    <a:p>
                      <a:pPr algn="ctr"/>
                      <a:r>
                        <a:rPr lang="en-IN" dirty="0"/>
                        <a:t>6</a:t>
                      </a:r>
                    </a:p>
                  </a:txBody>
                  <a:tcPr/>
                </a:tc>
                <a:tc>
                  <a:txBody>
                    <a:bodyPr/>
                    <a:lstStyle/>
                    <a:p>
                      <a:pPr algn="ctr"/>
                      <a:r>
                        <a:rPr lang="en-IN" dirty="0"/>
                        <a:t>2</a:t>
                      </a:r>
                    </a:p>
                  </a:txBody>
                  <a:tcPr/>
                </a:tc>
                <a:tc>
                  <a:txBody>
                    <a:bodyPr/>
                    <a:lstStyle/>
                    <a:p>
                      <a:pPr algn="ctr"/>
                      <a:r>
                        <a:rPr lang="en-IN" dirty="0"/>
                        <a:t>334</a:t>
                      </a:r>
                    </a:p>
                  </a:txBody>
                  <a:tcPr/>
                </a:tc>
                <a:tc>
                  <a:txBody>
                    <a:bodyPr/>
                    <a:lstStyle/>
                    <a:p>
                      <a:pPr algn="ctr"/>
                      <a:r>
                        <a:rPr lang="en-IN" dirty="0"/>
                        <a:t>234</a:t>
                      </a:r>
                    </a:p>
                  </a:txBody>
                  <a:tcPr/>
                </a:tc>
                <a:tc>
                  <a:txBody>
                    <a:bodyPr/>
                    <a:lstStyle/>
                    <a:p>
                      <a:pPr algn="ctr"/>
                      <a:r>
                        <a:rPr lang="en-IN" dirty="0"/>
                        <a:t>0.083</a:t>
                      </a:r>
                    </a:p>
                  </a:txBody>
                  <a:tcPr/>
                </a:tc>
                <a:tc>
                  <a:txBody>
                    <a:bodyPr/>
                    <a:lstStyle/>
                    <a:p>
                      <a:pPr algn="ctr"/>
                      <a:r>
                        <a:rPr lang="en-IN" dirty="0"/>
                        <a:t>9</a:t>
                      </a:r>
                    </a:p>
                  </a:txBody>
                  <a:tcPr/>
                </a:tc>
                <a:extLst>
                  <a:ext uri="{0D108BD9-81ED-4DB2-BD59-A6C34878D82A}">
                    <a16:rowId xmlns:a16="http://schemas.microsoft.com/office/drawing/2014/main" val="3223688608"/>
                  </a:ext>
                </a:extLst>
              </a:tr>
              <a:tr h="442242">
                <a:tc>
                  <a:txBody>
                    <a:bodyPr/>
                    <a:lstStyle/>
                    <a:p>
                      <a:pPr algn="ctr"/>
                      <a:r>
                        <a:rPr lang="en-IN" dirty="0"/>
                        <a:t>MLAFA2133</a:t>
                      </a:r>
                    </a:p>
                  </a:txBody>
                  <a:tcPr/>
                </a:tc>
                <a:tc>
                  <a:txBody>
                    <a:bodyPr/>
                    <a:lstStyle/>
                    <a:p>
                      <a:pPr algn="ctr"/>
                      <a:r>
                        <a:rPr lang="en-IN" dirty="0"/>
                        <a:t>6</a:t>
                      </a:r>
                    </a:p>
                  </a:txBody>
                  <a:tcPr/>
                </a:tc>
                <a:tc>
                  <a:txBody>
                    <a:bodyPr/>
                    <a:lstStyle/>
                    <a:p>
                      <a:pPr algn="ctr"/>
                      <a:r>
                        <a:rPr lang="en-IN" dirty="0"/>
                        <a:t>3</a:t>
                      </a:r>
                    </a:p>
                  </a:txBody>
                  <a:tcPr/>
                </a:tc>
                <a:tc>
                  <a:txBody>
                    <a:bodyPr/>
                    <a:lstStyle/>
                    <a:p>
                      <a:pPr algn="ctr"/>
                      <a:r>
                        <a:rPr lang="en-IN" dirty="0"/>
                        <a:t>334</a:t>
                      </a:r>
                    </a:p>
                  </a:txBody>
                  <a:tcPr/>
                </a:tc>
                <a:tc>
                  <a:txBody>
                    <a:bodyPr/>
                    <a:lstStyle/>
                    <a:p>
                      <a:pPr algn="ctr"/>
                      <a:r>
                        <a:rPr lang="en-IN" dirty="0"/>
                        <a:t>234</a:t>
                      </a:r>
                    </a:p>
                  </a:txBody>
                  <a:tcPr/>
                </a:tc>
                <a:tc>
                  <a:txBody>
                    <a:bodyPr/>
                    <a:lstStyle/>
                    <a:p>
                      <a:pPr algn="ctr"/>
                      <a:r>
                        <a:rPr lang="en-IN" dirty="0"/>
                        <a:t>0.081</a:t>
                      </a:r>
                    </a:p>
                  </a:txBody>
                  <a:tcPr/>
                </a:tc>
                <a:tc>
                  <a:txBody>
                    <a:bodyPr/>
                    <a:lstStyle/>
                    <a:p>
                      <a:pPr algn="ctr"/>
                      <a:r>
                        <a:rPr lang="en-IN" dirty="0"/>
                        <a:t>10</a:t>
                      </a:r>
                    </a:p>
                  </a:txBody>
                  <a:tcPr/>
                </a:tc>
                <a:extLst>
                  <a:ext uri="{0D108BD9-81ED-4DB2-BD59-A6C34878D82A}">
                    <a16:rowId xmlns:a16="http://schemas.microsoft.com/office/drawing/2014/main" val="1733725501"/>
                  </a:ext>
                </a:extLst>
              </a:tr>
            </a:tbl>
          </a:graphicData>
        </a:graphic>
      </p:graphicFrame>
    </p:spTree>
    <p:extLst>
      <p:ext uri="{BB962C8B-B14F-4D97-AF65-F5344CB8AC3E}">
        <p14:creationId xmlns:p14="http://schemas.microsoft.com/office/powerpoint/2010/main" val="4121310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8 – Bit MLAFA</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22</a:t>
            </a:fld>
            <a:endParaRPr lang="en-US" dirty="0"/>
          </a:p>
        </p:txBody>
      </p:sp>
      <p:sp>
        <p:nvSpPr>
          <p:cNvPr id="12" name="TextBox 11">
            <a:extLst>
              <a:ext uri="{FF2B5EF4-FFF2-40B4-BE49-F238E27FC236}">
                <a16:creationId xmlns:a16="http://schemas.microsoft.com/office/drawing/2014/main" id="{4137163A-69D6-0B31-B161-9AB4E238BF73}"/>
              </a:ext>
            </a:extLst>
          </p:cNvPr>
          <p:cNvSpPr txBox="1"/>
          <p:nvPr/>
        </p:nvSpPr>
        <p:spPr>
          <a:xfrm>
            <a:off x="4157452" y="6236856"/>
            <a:ext cx="288930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8.(a) : MLAFA1212-1212</a:t>
            </a:r>
          </a:p>
        </p:txBody>
      </p:sp>
      <p:pic>
        <p:nvPicPr>
          <p:cNvPr id="4" name="Picture 3">
            <a:extLst>
              <a:ext uri="{FF2B5EF4-FFF2-40B4-BE49-F238E27FC236}">
                <a16:creationId xmlns:a16="http://schemas.microsoft.com/office/drawing/2014/main" id="{5839E422-518B-676B-5F0F-AA44D9477E49}"/>
              </a:ext>
            </a:extLst>
          </p:cNvPr>
          <p:cNvPicPr>
            <a:picLocks noChangeAspect="1"/>
          </p:cNvPicPr>
          <p:nvPr/>
        </p:nvPicPr>
        <p:blipFill>
          <a:blip r:embed="rId2"/>
          <a:stretch>
            <a:fillRect/>
          </a:stretch>
        </p:blipFill>
        <p:spPr>
          <a:xfrm>
            <a:off x="952500" y="1205900"/>
            <a:ext cx="9807790" cy="4976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773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23</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4911384" y="5964573"/>
            <a:ext cx="236923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.(b) : MLAFA2121-1212</a:t>
            </a:r>
          </a:p>
        </p:txBody>
      </p:sp>
      <p:pic>
        <p:nvPicPr>
          <p:cNvPr id="4" name="Picture 3">
            <a:extLst>
              <a:ext uri="{FF2B5EF4-FFF2-40B4-BE49-F238E27FC236}">
                <a16:creationId xmlns:a16="http://schemas.microsoft.com/office/drawing/2014/main" id="{C3BF8C71-4DE2-0D02-CF4D-088F690B7E67}"/>
              </a:ext>
            </a:extLst>
          </p:cNvPr>
          <p:cNvPicPr>
            <a:picLocks noChangeAspect="1"/>
          </p:cNvPicPr>
          <p:nvPr/>
        </p:nvPicPr>
        <p:blipFill>
          <a:blip r:embed="rId2"/>
          <a:stretch>
            <a:fillRect/>
          </a:stretch>
        </p:blipFill>
        <p:spPr>
          <a:xfrm>
            <a:off x="1338583" y="889233"/>
            <a:ext cx="9146918" cy="4883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243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24</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4911384" y="5964573"/>
            <a:ext cx="236923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.(c) : MLAFA1212-1233</a:t>
            </a:r>
          </a:p>
        </p:txBody>
      </p:sp>
      <p:pic>
        <p:nvPicPr>
          <p:cNvPr id="4" name="Picture 3">
            <a:extLst>
              <a:ext uri="{FF2B5EF4-FFF2-40B4-BE49-F238E27FC236}">
                <a16:creationId xmlns:a16="http://schemas.microsoft.com/office/drawing/2014/main" id="{78801E1A-0EA2-8134-4541-F8C1945820AE}"/>
              </a:ext>
            </a:extLst>
          </p:cNvPr>
          <p:cNvPicPr>
            <a:picLocks noChangeAspect="1"/>
          </p:cNvPicPr>
          <p:nvPr/>
        </p:nvPicPr>
        <p:blipFill>
          <a:blip r:embed="rId2"/>
          <a:stretch>
            <a:fillRect/>
          </a:stretch>
        </p:blipFill>
        <p:spPr>
          <a:xfrm>
            <a:off x="944433" y="1344749"/>
            <a:ext cx="10303133" cy="4561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3662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25</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4911384" y="5492120"/>
            <a:ext cx="236923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.(d) : MLAFA1212-3333</a:t>
            </a:r>
          </a:p>
        </p:txBody>
      </p:sp>
      <p:pic>
        <p:nvPicPr>
          <p:cNvPr id="3" name="Picture 2">
            <a:extLst>
              <a:ext uri="{FF2B5EF4-FFF2-40B4-BE49-F238E27FC236}">
                <a16:creationId xmlns:a16="http://schemas.microsoft.com/office/drawing/2014/main" id="{FCB15682-81D7-D6C3-D3FC-26418C91D5FF}"/>
              </a:ext>
            </a:extLst>
          </p:cNvPr>
          <p:cNvPicPr>
            <a:picLocks noChangeAspect="1"/>
          </p:cNvPicPr>
          <p:nvPr/>
        </p:nvPicPr>
        <p:blipFill>
          <a:blip r:embed="rId2"/>
          <a:stretch>
            <a:fillRect/>
          </a:stretch>
        </p:blipFill>
        <p:spPr>
          <a:xfrm>
            <a:off x="933002" y="1107349"/>
            <a:ext cx="10325995" cy="4196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929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26</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4911384" y="5492120"/>
            <a:ext cx="236923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.(e) : MLAFA1233-3333</a:t>
            </a:r>
          </a:p>
        </p:txBody>
      </p:sp>
      <p:pic>
        <p:nvPicPr>
          <p:cNvPr id="3" name="Picture 2">
            <a:extLst>
              <a:ext uri="{FF2B5EF4-FFF2-40B4-BE49-F238E27FC236}">
                <a16:creationId xmlns:a16="http://schemas.microsoft.com/office/drawing/2014/main" id="{4318509F-5464-32B4-DDDF-E945C78B3FB4}"/>
              </a:ext>
            </a:extLst>
          </p:cNvPr>
          <p:cNvPicPr>
            <a:picLocks noChangeAspect="1"/>
          </p:cNvPicPr>
          <p:nvPr/>
        </p:nvPicPr>
        <p:blipFill>
          <a:blip r:embed="rId2"/>
          <a:stretch>
            <a:fillRect/>
          </a:stretch>
        </p:blipFill>
        <p:spPr>
          <a:xfrm>
            <a:off x="925382" y="1291905"/>
            <a:ext cx="10341236" cy="4085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599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27</a:t>
            </a:fld>
            <a:endParaRPr lang="en-US" dirty="0"/>
          </a:p>
        </p:txBody>
      </p:sp>
      <p:sp>
        <p:nvSpPr>
          <p:cNvPr id="12" name="TextBox 11">
            <a:extLst>
              <a:ext uri="{FF2B5EF4-FFF2-40B4-BE49-F238E27FC236}">
                <a16:creationId xmlns:a16="http://schemas.microsoft.com/office/drawing/2014/main" id="{0028B2BB-CC30-9132-3E2A-72DA6FF5CD13}"/>
              </a:ext>
            </a:extLst>
          </p:cNvPr>
          <p:cNvSpPr txBox="1"/>
          <p:nvPr/>
        </p:nvSpPr>
        <p:spPr>
          <a:xfrm>
            <a:off x="4911384" y="5492120"/>
            <a:ext cx="236923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 : MLAFA3333-3333</a:t>
            </a:r>
          </a:p>
        </p:txBody>
      </p:sp>
      <p:pic>
        <p:nvPicPr>
          <p:cNvPr id="4" name="Picture 3">
            <a:extLst>
              <a:ext uri="{FF2B5EF4-FFF2-40B4-BE49-F238E27FC236}">
                <a16:creationId xmlns:a16="http://schemas.microsoft.com/office/drawing/2014/main" id="{E15A12B9-DEB7-549D-A7DF-EF6F62BAE2B1}"/>
              </a:ext>
            </a:extLst>
          </p:cNvPr>
          <p:cNvPicPr>
            <a:picLocks noChangeAspect="1"/>
          </p:cNvPicPr>
          <p:nvPr/>
        </p:nvPicPr>
        <p:blipFill>
          <a:blip r:embed="rId2"/>
          <a:stretch>
            <a:fillRect/>
          </a:stretch>
        </p:blipFill>
        <p:spPr>
          <a:xfrm>
            <a:off x="925382" y="1610687"/>
            <a:ext cx="10341236" cy="3791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902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28</a:t>
            </a:fld>
            <a:endParaRPr lang="en-US" dirty="0"/>
          </a:p>
        </p:txBody>
      </p:sp>
      <p:sp>
        <p:nvSpPr>
          <p:cNvPr id="13" name="TextBox 12">
            <a:extLst>
              <a:ext uri="{FF2B5EF4-FFF2-40B4-BE49-F238E27FC236}">
                <a16:creationId xmlns:a16="http://schemas.microsoft.com/office/drawing/2014/main" id="{FB847722-31A6-5AD7-7173-70A00F94CEB1}"/>
              </a:ext>
            </a:extLst>
          </p:cNvPr>
          <p:cNvSpPr txBox="1"/>
          <p:nvPr/>
        </p:nvSpPr>
        <p:spPr>
          <a:xfrm>
            <a:off x="4643306" y="4312704"/>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8 : Comparison of 8-bit MLAFAs</a:t>
            </a:r>
          </a:p>
        </p:txBody>
      </p:sp>
      <p:graphicFrame>
        <p:nvGraphicFramePr>
          <p:cNvPr id="8" name="Table 7">
            <a:extLst>
              <a:ext uri="{FF2B5EF4-FFF2-40B4-BE49-F238E27FC236}">
                <a16:creationId xmlns:a16="http://schemas.microsoft.com/office/drawing/2014/main" id="{27F33BEB-A0AC-72B5-743B-34EC37D1DA5D}"/>
              </a:ext>
            </a:extLst>
          </p:cNvPr>
          <p:cNvGraphicFramePr>
            <a:graphicFrameLocks noGrp="1"/>
          </p:cNvGraphicFramePr>
          <p:nvPr>
            <p:extLst>
              <p:ext uri="{D42A27DB-BD31-4B8C-83A1-F6EECF244321}">
                <p14:modId xmlns:p14="http://schemas.microsoft.com/office/powerpoint/2010/main" val="3655502169"/>
              </p:ext>
            </p:extLst>
          </p:nvPr>
        </p:nvGraphicFramePr>
        <p:xfrm>
          <a:off x="1610686" y="717387"/>
          <a:ext cx="8716164" cy="3416774"/>
        </p:xfrm>
        <a:graphic>
          <a:graphicData uri="http://schemas.openxmlformats.org/drawingml/2006/table">
            <a:tbl>
              <a:tblPr firstRow="1" bandRow="1">
                <a:tableStyleId>{5C22544A-7EE6-4342-B048-85BDC9FD1C3A}</a:tableStyleId>
              </a:tblPr>
              <a:tblGrid>
                <a:gridCol w="2097248">
                  <a:extLst>
                    <a:ext uri="{9D8B030D-6E8A-4147-A177-3AD203B41FA5}">
                      <a16:colId xmlns:a16="http://schemas.microsoft.com/office/drawing/2014/main" val="241840959"/>
                    </a:ext>
                  </a:extLst>
                </a:gridCol>
                <a:gridCol w="864066">
                  <a:extLst>
                    <a:ext uri="{9D8B030D-6E8A-4147-A177-3AD203B41FA5}">
                      <a16:colId xmlns:a16="http://schemas.microsoft.com/office/drawing/2014/main" val="1743922001"/>
                    </a:ext>
                  </a:extLst>
                </a:gridCol>
                <a:gridCol w="774186">
                  <a:extLst>
                    <a:ext uri="{9D8B030D-6E8A-4147-A177-3AD203B41FA5}">
                      <a16:colId xmlns:a16="http://schemas.microsoft.com/office/drawing/2014/main" val="2187725297"/>
                    </a:ext>
                  </a:extLst>
                </a:gridCol>
                <a:gridCol w="1245166">
                  <a:extLst>
                    <a:ext uri="{9D8B030D-6E8A-4147-A177-3AD203B41FA5}">
                      <a16:colId xmlns:a16="http://schemas.microsoft.com/office/drawing/2014/main" val="4118049111"/>
                    </a:ext>
                  </a:extLst>
                </a:gridCol>
                <a:gridCol w="1245166">
                  <a:extLst>
                    <a:ext uri="{9D8B030D-6E8A-4147-A177-3AD203B41FA5}">
                      <a16:colId xmlns:a16="http://schemas.microsoft.com/office/drawing/2014/main" val="286759591"/>
                    </a:ext>
                  </a:extLst>
                </a:gridCol>
                <a:gridCol w="1245166">
                  <a:extLst>
                    <a:ext uri="{9D8B030D-6E8A-4147-A177-3AD203B41FA5}">
                      <a16:colId xmlns:a16="http://schemas.microsoft.com/office/drawing/2014/main" val="943161"/>
                    </a:ext>
                  </a:extLst>
                </a:gridCol>
                <a:gridCol w="1245166">
                  <a:extLst>
                    <a:ext uri="{9D8B030D-6E8A-4147-A177-3AD203B41FA5}">
                      <a16:colId xmlns:a16="http://schemas.microsoft.com/office/drawing/2014/main" val="1481105173"/>
                    </a:ext>
                  </a:extLst>
                </a:gridCol>
              </a:tblGrid>
              <a:tr h="763322">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err="1"/>
                        <a:t>D</a:t>
                      </a:r>
                      <a:r>
                        <a:rPr lang="en-IN" baseline="-25000" dirty="0" err="1"/>
                        <a:t>sum</a:t>
                      </a:r>
                      <a:endParaRPr lang="en-IN" baseline="-25000" dirty="0"/>
                    </a:p>
                    <a:p>
                      <a:pPr algn="ctr"/>
                      <a:r>
                        <a:rPr lang="en-IN" baseline="0" dirty="0"/>
                        <a:t>(in ps)</a:t>
                      </a:r>
                      <a:endParaRPr lang="en-IN" baseline="-25000" dirty="0"/>
                    </a:p>
                  </a:txBody>
                  <a:tcPr/>
                </a:tc>
                <a:tc>
                  <a:txBody>
                    <a:bodyPr/>
                    <a:lstStyle/>
                    <a:p>
                      <a:pPr algn="ctr"/>
                      <a:r>
                        <a:rPr lang="en-IN" dirty="0" err="1"/>
                        <a:t>D</a:t>
                      </a:r>
                      <a:r>
                        <a:rPr lang="en-IN" baseline="-25000" dirty="0" err="1"/>
                        <a:t>carry</a:t>
                      </a:r>
                      <a:r>
                        <a:rPr lang="en-IN" baseline="0" dirty="0"/>
                        <a:t> </a:t>
                      </a:r>
                    </a:p>
                    <a:p>
                      <a:pPr algn="ctr"/>
                      <a:r>
                        <a:rPr lang="en-IN" baseline="0" dirty="0"/>
                        <a:t>(in ps)</a:t>
                      </a:r>
                      <a:endParaRPr lang="en-IN"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42242">
                <a:tc>
                  <a:txBody>
                    <a:bodyPr/>
                    <a:lstStyle/>
                    <a:p>
                      <a:pPr algn="ctr"/>
                      <a:r>
                        <a:rPr lang="en-IN" dirty="0"/>
                        <a:t>MLAFA1212-1212</a:t>
                      </a:r>
                    </a:p>
                  </a:txBody>
                  <a:tcPr/>
                </a:tc>
                <a:tc>
                  <a:txBody>
                    <a:bodyPr/>
                    <a:lstStyle/>
                    <a:p>
                      <a:pPr algn="ctr"/>
                      <a:r>
                        <a:rPr lang="en-IN" dirty="0"/>
                        <a:t>8</a:t>
                      </a:r>
                    </a:p>
                  </a:txBody>
                  <a:tcPr/>
                </a:tc>
                <a:tc>
                  <a:txBody>
                    <a:bodyPr/>
                    <a:lstStyle/>
                    <a:p>
                      <a:pPr algn="ctr"/>
                      <a:r>
                        <a:rPr lang="en-IN" dirty="0"/>
                        <a:t>4</a:t>
                      </a:r>
                    </a:p>
                  </a:txBody>
                  <a:tcPr/>
                </a:tc>
                <a:tc>
                  <a:txBody>
                    <a:bodyPr/>
                    <a:lstStyle/>
                    <a:p>
                      <a:pPr algn="ctr"/>
                      <a:r>
                        <a:rPr lang="en-IN" dirty="0"/>
                        <a:t>460</a:t>
                      </a:r>
                    </a:p>
                  </a:txBody>
                  <a:tcPr/>
                </a:tc>
                <a:tc>
                  <a:txBody>
                    <a:bodyPr/>
                    <a:lstStyle/>
                    <a:p>
                      <a:pPr algn="ctr"/>
                      <a:r>
                        <a:rPr lang="en-IN" dirty="0"/>
                        <a:t>360</a:t>
                      </a:r>
                    </a:p>
                  </a:txBody>
                  <a:tcPr/>
                </a:tc>
                <a:tc>
                  <a:txBody>
                    <a:bodyPr/>
                    <a:lstStyle/>
                    <a:p>
                      <a:pPr algn="ctr"/>
                      <a:r>
                        <a:rPr lang="en-IN" dirty="0"/>
                        <a:t>0.090</a:t>
                      </a:r>
                    </a:p>
                  </a:txBody>
                  <a:tcPr/>
                </a:tc>
                <a:tc>
                  <a:txBody>
                    <a:bodyPr/>
                    <a:lstStyle/>
                    <a:p>
                      <a:pPr algn="ctr"/>
                      <a:r>
                        <a:rPr lang="en-IN" dirty="0"/>
                        <a:t>170</a:t>
                      </a:r>
                    </a:p>
                  </a:txBody>
                  <a:tcPr/>
                </a:tc>
                <a:extLst>
                  <a:ext uri="{0D108BD9-81ED-4DB2-BD59-A6C34878D82A}">
                    <a16:rowId xmlns:a16="http://schemas.microsoft.com/office/drawing/2014/main" val="718254537"/>
                  </a:ext>
                </a:extLst>
              </a:tr>
              <a:tr h="442242">
                <a:tc>
                  <a:txBody>
                    <a:bodyPr/>
                    <a:lstStyle/>
                    <a:p>
                      <a:pPr algn="ctr"/>
                      <a:r>
                        <a:rPr lang="en-IN" dirty="0"/>
                        <a:t>MLAFA2121-1212</a:t>
                      </a:r>
                    </a:p>
                  </a:txBody>
                  <a:tcPr/>
                </a:tc>
                <a:tc>
                  <a:txBody>
                    <a:bodyPr/>
                    <a:lstStyle/>
                    <a:p>
                      <a:pPr algn="ctr"/>
                      <a:r>
                        <a:rPr lang="en-IN" dirty="0"/>
                        <a:t>8</a:t>
                      </a:r>
                    </a:p>
                  </a:txBody>
                  <a:tcPr/>
                </a:tc>
                <a:tc>
                  <a:txBody>
                    <a:bodyPr/>
                    <a:lstStyle/>
                    <a:p>
                      <a:pPr algn="ctr"/>
                      <a:r>
                        <a:rPr lang="en-IN" dirty="0"/>
                        <a:t>5</a:t>
                      </a:r>
                    </a:p>
                  </a:txBody>
                  <a:tcPr/>
                </a:tc>
                <a:tc>
                  <a:txBody>
                    <a:bodyPr/>
                    <a:lstStyle/>
                    <a:p>
                      <a:pPr algn="ctr"/>
                      <a:r>
                        <a:rPr lang="en-IN" dirty="0"/>
                        <a:t>420</a:t>
                      </a:r>
                    </a:p>
                  </a:txBody>
                  <a:tcPr/>
                </a:tc>
                <a:tc>
                  <a:txBody>
                    <a:bodyPr/>
                    <a:lstStyle/>
                    <a:p>
                      <a:pPr algn="ctr"/>
                      <a:r>
                        <a:rPr lang="en-IN" dirty="0"/>
                        <a:t>410</a:t>
                      </a:r>
                    </a:p>
                  </a:txBody>
                  <a:tcPr/>
                </a:tc>
                <a:tc>
                  <a:txBody>
                    <a:bodyPr/>
                    <a:lstStyle/>
                    <a:p>
                      <a:pPr algn="ctr"/>
                      <a:r>
                        <a:rPr lang="en-IN" dirty="0"/>
                        <a:t>0.091</a:t>
                      </a:r>
                    </a:p>
                  </a:txBody>
                  <a:tcPr/>
                </a:tc>
                <a:tc>
                  <a:txBody>
                    <a:bodyPr/>
                    <a:lstStyle/>
                    <a:p>
                      <a:pPr algn="ctr"/>
                      <a:r>
                        <a:rPr lang="en-IN" dirty="0"/>
                        <a:t>170</a:t>
                      </a:r>
                    </a:p>
                  </a:txBody>
                  <a:tcPr/>
                </a:tc>
                <a:extLst>
                  <a:ext uri="{0D108BD9-81ED-4DB2-BD59-A6C34878D82A}">
                    <a16:rowId xmlns:a16="http://schemas.microsoft.com/office/drawing/2014/main" val="1802106751"/>
                  </a:ext>
                </a:extLst>
              </a:tr>
              <a:tr h="442242">
                <a:tc>
                  <a:txBody>
                    <a:bodyPr/>
                    <a:lstStyle/>
                    <a:p>
                      <a:pPr algn="ctr"/>
                      <a:r>
                        <a:rPr lang="en-IN" dirty="0"/>
                        <a:t>MLAFA1212-1233</a:t>
                      </a:r>
                    </a:p>
                  </a:txBody>
                  <a:tcPr/>
                </a:tc>
                <a:tc>
                  <a:txBody>
                    <a:bodyPr/>
                    <a:lstStyle/>
                    <a:p>
                      <a:pPr algn="ctr"/>
                      <a:r>
                        <a:rPr lang="en-IN" dirty="0"/>
                        <a:t>10</a:t>
                      </a:r>
                    </a:p>
                  </a:txBody>
                  <a:tcPr/>
                </a:tc>
                <a:tc>
                  <a:txBody>
                    <a:bodyPr/>
                    <a:lstStyle/>
                    <a:p>
                      <a:pPr algn="ctr"/>
                      <a:r>
                        <a:rPr lang="en-IN" dirty="0"/>
                        <a:t>4</a:t>
                      </a:r>
                    </a:p>
                  </a:txBody>
                  <a:tcPr/>
                </a:tc>
                <a:tc>
                  <a:txBody>
                    <a:bodyPr/>
                    <a:lstStyle/>
                    <a:p>
                      <a:pPr algn="ctr"/>
                      <a:r>
                        <a:rPr lang="en-IN" dirty="0"/>
                        <a:t>410</a:t>
                      </a:r>
                    </a:p>
                  </a:txBody>
                  <a:tcPr/>
                </a:tc>
                <a:tc>
                  <a:txBody>
                    <a:bodyPr/>
                    <a:lstStyle/>
                    <a:p>
                      <a:pPr algn="ctr"/>
                      <a:r>
                        <a:rPr lang="en-IN" dirty="0"/>
                        <a:t>130</a:t>
                      </a:r>
                    </a:p>
                  </a:txBody>
                  <a:tcPr/>
                </a:tc>
                <a:tc>
                  <a:txBody>
                    <a:bodyPr/>
                    <a:lstStyle/>
                    <a:p>
                      <a:pPr algn="ctr"/>
                      <a:r>
                        <a:rPr lang="en-IN" dirty="0"/>
                        <a:t>0.082</a:t>
                      </a:r>
                    </a:p>
                  </a:txBody>
                  <a:tcPr/>
                </a:tc>
                <a:tc>
                  <a:txBody>
                    <a:bodyPr/>
                    <a:lstStyle/>
                    <a:p>
                      <a:pPr algn="ctr"/>
                      <a:r>
                        <a:rPr lang="en-IN" dirty="0"/>
                        <a:t>149</a:t>
                      </a:r>
                    </a:p>
                  </a:txBody>
                  <a:tcPr/>
                </a:tc>
                <a:extLst>
                  <a:ext uri="{0D108BD9-81ED-4DB2-BD59-A6C34878D82A}">
                    <a16:rowId xmlns:a16="http://schemas.microsoft.com/office/drawing/2014/main" val="4233889668"/>
                  </a:ext>
                </a:extLst>
              </a:tr>
              <a:tr h="442242">
                <a:tc>
                  <a:txBody>
                    <a:bodyPr/>
                    <a:lstStyle/>
                    <a:p>
                      <a:pPr algn="ctr"/>
                      <a:r>
                        <a:rPr lang="en-IN" dirty="0"/>
                        <a:t>MLAFA1212-3333</a:t>
                      </a:r>
                    </a:p>
                  </a:txBody>
                  <a:tcPr/>
                </a:tc>
                <a:tc>
                  <a:txBody>
                    <a:bodyPr/>
                    <a:lstStyle/>
                    <a:p>
                      <a:pPr algn="ctr"/>
                      <a:r>
                        <a:rPr lang="en-IN" dirty="0"/>
                        <a:t>12</a:t>
                      </a:r>
                    </a:p>
                  </a:txBody>
                  <a:tcPr/>
                </a:tc>
                <a:tc>
                  <a:txBody>
                    <a:bodyPr/>
                    <a:lstStyle/>
                    <a:p>
                      <a:pPr algn="ctr"/>
                      <a:r>
                        <a:rPr lang="en-IN" dirty="0"/>
                        <a:t>4</a:t>
                      </a:r>
                    </a:p>
                  </a:txBody>
                  <a:tcPr/>
                </a:tc>
                <a:tc>
                  <a:txBody>
                    <a:bodyPr/>
                    <a:lstStyle/>
                    <a:p>
                      <a:pPr algn="ctr"/>
                      <a:r>
                        <a:rPr lang="en-IN" dirty="0"/>
                        <a:t>600</a:t>
                      </a:r>
                    </a:p>
                  </a:txBody>
                  <a:tcPr/>
                </a:tc>
                <a:tc>
                  <a:txBody>
                    <a:bodyPr/>
                    <a:lstStyle/>
                    <a:p>
                      <a:pPr algn="ctr"/>
                      <a:r>
                        <a:rPr lang="en-IN" dirty="0"/>
                        <a:t>520</a:t>
                      </a:r>
                    </a:p>
                  </a:txBody>
                  <a:tcPr/>
                </a:tc>
                <a:tc>
                  <a:txBody>
                    <a:bodyPr/>
                    <a:lstStyle/>
                    <a:p>
                      <a:pPr algn="ctr"/>
                      <a:r>
                        <a:rPr lang="en-IN" dirty="0"/>
                        <a:t>0.081</a:t>
                      </a:r>
                    </a:p>
                  </a:txBody>
                  <a:tcPr/>
                </a:tc>
                <a:tc>
                  <a:txBody>
                    <a:bodyPr/>
                    <a:lstStyle/>
                    <a:p>
                      <a:pPr algn="ctr"/>
                      <a:r>
                        <a:rPr lang="en-IN" dirty="0"/>
                        <a:t>145</a:t>
                      </a:r>
                    </a:p>
                  </a:txBody>
                  <a:tcPr/>
                </a:tc>
                <a:extLst>
                  <a:ext uri="{0D108BD9-81ED-4DB2-BD59-A6C34878D82A}">
                    <a16:rowId xmlns:a16="http://schemas.microsoft.com/office/drawing/2014/main" val="1871028861"/>
                  </a:ext>
                </a:extLst>
              </a:tr>
              <a:tr h="442242">
                <a:tc>
                  <a:txBody>
                    <a:bodyPr/>
                    <a:lstStyle/>
                    <a:p>
                      <a:pPr algn="ctr"/>
                      <a:r>
                        <a:rPr lang="en-IN" dirty="0"/>
                        <a:t>MLAFA1233-3333</a:t>
                      </a:r>
                    </a:p>
                  </a:txBody>
                  <a:tcPr/>
                </a:tc>
                <a:tc>
                  <a:txBody>
                    <a:bodyPr/>
                    <a:lstStyle/>
                    <a:p>
                      <a:pPr algn="ctr"/>
                      <a:r>
                        <a:rPr lang="en-IN" dirty="0"/>
                        <a:t>14</a:t>
                      </a:r>
                    </a:p>
                  </a:txBody>
                  <a:tcPr/>
                </a:tc>
                <a:tc>
                  <a:txBody>
                    <a:bodyPr/>
                    <a:lstStyle/>
                    <a:p>
                      <a:pPr algn="ctr"/>
                      <a:r>
                        <a:rPr lang="en-IN" dirty="0"/>
                        <a:t>4</a:t>
                      </a:r>
                    </a:p>
                  </a:txBody>
                  <a:tcPr/>
                </a:tc>
                <a:tc>
                  <a:txBody>
                    <a:bodyPr/>
                    <a:lstStyle/>
                    <a:p>
                      <a:pPr algn="ctr"/>
                      <a:r>
                        <a:rPr lang="en-IN" dirty="0"/>
                        <a:t>680</a:t>
                      </a:r>
                    </a:p>
                  </a:txBody>
                  <a:tcPr/>
                </a:tc>
                <a:tc>
                  <a:txBody>
                    <a:bodyPr/>
                    <a:lstStyle/>
                    <a:p>
                      <a:pPr algn="ctr"/>
                      <a:r>
                        <a:rPr lang="en-IN" dirty="0"/>
                        <a:t>580</a:t>
                      </a:r>
                    </a:p>
                  </a:txBody>
                  <a:tcPr/>
                </a:tc>
                <a:tc>
                  <a:txBody>
                    <a:bodyPr/>
                    <a:lstStyle/>
                    <a:p>
                      <a:pPr algn="ctr"/>
                      <a:r>
                        <a:rPr lang="en-IN" dirty="0"/>
                        <a:t>0.080</a:t>
                      </a:r>
                    </a:p>
                  </a:txBody>
                  <a:tcPr/>
                </a:tc>
                <a:tc>
                  <a:txBody>
                    <a:bodyPr/>
                    <a:lstStyle/>
                    <a:p>
                      <a:pPr algn="ctr"/>
                      <a:r>
                        <a:rPr lang="en-IN" dirty="0"/>
                        <a:t>169</a:t>
                      </a:r>
                    </a:p>
                  </a:txBody>
                  <a:tcPr/>
                </a:tc>
                <a:extLst>
                  <a:ext uri="{0D108BD9-81ED-4DB2-BD59-A6C34878D82A}">
                    <a16:rowId xmlns:a16="http://schemas.microsoft.com/office/drawing/2014/main" val="3223688608"/>
                  </a:ext>
                </a:extLst>
              </a:tr>
              <a:tr h="442242">
                <a:tc>
                  <a:txBody>
                    <a:bodyPr/>
                    <a:lstStyle/>
                    <a:p>
                      <a:pPr algn="ctr"/>
                      <a:r>
                        <a:rPr lang="en-IN" dirty="0"/>
                        <a:t>MLAFA3333-3333</a:t>
                      </a:r>
                    </a:p>
                  </a:txBody>
                  <a:tcPr/>
                </a:tc>
                <a:tc>
                  <a:txBody>
                    <a:bodyPr/>
                    <a:lstStyle/>
                    <a:p>
                      <a:pPr algn="ctr"/>
                      <a:r>
                        <a:rPr lang="en-IN" dirty="0"/>
                        <a:t>16</a:t>
                      </a:r>
                    </a:p>
                  </a:txBody>
                  <a:tcPr/>
                </a:tc>
                <a:tc>
                  <a:txBody>
                    <a:bodyPr/>
                    <a:lstStyle/>
                    <a:p>
                      <a:pPr algn="ctr"/>
                      <a:r>
                        <a:rPr lang="en-IN" dirty="0"/>
                        <a:t>5</a:t>
                      </a:r>
                    </a:p>
                  </a:txBody>
                  <a:tcPr/>
                </a:tc>
                <a:tc>
                  <a:txBody>
                    <a:bodyPr/>
                    <a:lstStyle/>
                    <a:p>
                      <a:pPr algn="ctr"/>
                      <a:r>
                        <a:rPr lang="en-IN" dirty="0"/>
                        <a:t>710</a:t>
                      </a:r>
                    </a:p>
                  </a:txBody>
                  <a:tcPr/>
                </a:tc>
                <a:tc>
                  <a:txBody>
                    <a:bodyPr/>
                    <a:lstStyle/>
                    <a:p>
                      <a:pPr algn="ctr"/>
                      <a:r>
                        <a:rPr lang="en-IN" dirty="0"/>
                        <a:t>600</a:t>
                      </a:r>
                    </a:p>
                  </a:txBody>
                  <a:tcPr/>
                </a:tc>
                <a:tc>
                  <a:txBody>
                    <a:bodyPr/>
                    <a:lstStyle/>
                    <a:p>
                      <a:pPr algn="ctr"/>
                      <a:r>
                        <a:rPr lang="en-IN" dirty="0"/>
                        <a:t>0.080</a:t>
                      </a:r>
                    </a:p>
                  </a:txBody>
                  <a:tcPr/>
                </a:tc>
                <a:tc>
                  <a:txBody>
                    <a:bodyPr/>
                    <a:lstStyle/>
                    <a:p>
                      <a:pPr algn="ctr"/>
                      <a:r>
                        <a:rPr lang="en-IN" dirty="0"/>
                        <a:t>170</a:t>
                      </a:r>
                    </a:p>
                  </a:txBody>
                  <a:tcPr/>
                </a:tc>
                <a:extLst>
                  <a:ext uri="{0D108BD9-81ED-4DB2-BD59-A6C34878D82A}">
                    <a16:rowId xmlns:a16="http://schemas.microsoft.com/office/drawing/2014/main" val="1733725501"/>
                  </a:ext>
                </a:extLst>
              </a:tr>
            </a:tbl>
          </a:graphicData>
        </a:graphic>
      </p:graphicFrame>
    </p:spTree>
    <p:extLst>
      <p:ext uri="{BB962C8B-B14F-4D97-AF65-F5344CB8AC3E}">
        <p14:creationId xmlns:p14="http://schemas.microsoft.com/office/powerpoint/2010/main" val="215650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29</a:t>
            </a:fld>
            <a:endParaRPr lang="en-US" dirty="0"/>
          </a:p>
        </p:txBody>
      </p:sp>
      <p:sp>
        <p:nvSpPr>
          <p:cNvPr id="13" name="TextBox 12">
            <a:extLst>
              <a:ext uri="{FF2B5EF4-FFF2-40B4-BE49-F238E27FC236}">
                <a16:creationId xmlns:a16="http://schemas.microsoft.com/office/drawing/2014/main" id="{FB847722-31A6-5AD7-7173-70A00F94CEB1}"/>
              </a:ext>
            </a:extLst>
          </p:cNvPr>
          <p:cNvSpPr txBox="1"/>
          <p:nvPr/>
        </p:nvSpPr>
        <p:spPr>
          <a:xfrm>
            <a:off x="7688509" y="4371428"/>
            <a:ext cx="3393347"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9 : Image processing result of 8-bit MLAFAs</a:t>
            </a:r>
          </a:p>
        </p:txBody>
      </p:sp>
      <p:graphicFrame>
        <p:nvGraphicFramePr>
          <p:cNvPr id="8" name="Table 7">
            <a:extLst>
              <a:ext uri="{FF2B5EF4-FFF2-40B4-BE49-F238E27FC236}">
                <a16:creationId xmlns:a16="http://schemas.microsoft.com/office/drawing/2014/main" id="{27F33BEB-A0AC-72B5-743B-34EC37D1DA5D}"/>
              </a:ext>
            </a:extLst>
          </p:cNvPr>
          <p:cNvGraphicFramePr>
            <a:graphicFrameLocks noGrp="1"/>
          </p:cNvGraphicFramePr>
          <p:nvPr>
            <p:extLst>
              <p:ext uri="{D42A27DB-BD31-4B8C-83A1-F6EECF244321}">
                <p14:modId xmlns:p14="http://schemas.microsoft.com/office/powerpoint/2010/main" val="2993681385"/>
              </p:ext>
            </p:extLst>
          </p:nvPr>
        </p:nvGraphicFramePr>
        <p:xfrm>
          <a:off x="7281644" y="290907"/>
          <a:ext cx="4304336" cy="3920828"/>
        </p:xfrm>
        <a:graphic>
          <a:graphicData uri="http://schemas.openxmlformats.org/drawingml/2006/table">
            <a:tbl>
              <a:tblPr firstRow="1" bandRow="1">
                <a:tableStyleId>{5C22544A-7EE6-4342-B048-85BDC9FD1C3A}</a:tableStyleId>
              </a:tblPr>
              <a:tblGrid>
                <a:gridCol w="2038525">
                  <a:extLst>
                    <a:ext uri="{9D8B030D-6E8A-4147-A177-3AD203B41FA5}">
                      <a16:colId xmlns:a16="http://schemas.microsoft.com/office/drawing/2014/main" val="241840959"/>
                    </a:ext>
                  </a:extLst>
                </a:gridCol>
                <a:gridCol w="1073791">
                  <a:extLst>
                    <a:ext uri="{9D8B030D-6E8A-4147-A177-3AD203B41FA5}">
                      <a16:colId xmlns:a16="http://schemas.microsoft.com/office/drawing/2014/main" val="943161"/>
                    </a:ext>
                  </a:extLst>
                </a:gridCol>
                <a:gridCol w="1192020">
                  <a:extLst>
                    <a:ext uri="{9D8B030D-6E8A-4147-A177-3AD203B41FA5}">
                      <a16:colId xmlns:a16="http://schemas.microsoft.com/office/drawing/2014/main" val="1481105173"/>
                    </a:ext>
                  </a:extLst>
                </a:gridCol>
              </a:tblGrid>
              <a:tr h="615104">
                <a:tc>
                  <a:txBody>
                    <a:bodyPr/>
                    <a:lstStyle/>
                    <a:p>
                      <a:pPr algn="ctr"/>
                      <a:r>
                        <a:rPr lang="en-IN" dirty="0"/>
                        <a:t>Types</a:t>
                      </a:r>
                    </a:p>
                  </a:txBody>
                  <a:tcPr/>
                </a:tc>
                <a:tc>
                  <a:txBody>
                    <a:bodyPr/>
                    <a:lstStyle/>
                    <a:p>
                      <a:pPr algn="ctr"/>
                      <a:r>
                        <a:rPr lang="en-IN" dirty="0"/>
                        <a:t>SSIM</a:t>
                      </a:r>
                    </a:p>
                  </a:txBody>
                  <a:tcPr/>
                </a:tc>
                <a:tc>
                  <a:txBody>
                    <a:bodyPr/>
                    <a:lstStyle/>
                    <a:p>
                      <a:pPr algn="ctr"/>
                      <a:r>
                        <a:rPr lang="en-IN" dirty="0"/>
                        <a:t>PSNR(dB)</a:t>
                      </a:r>
                    </a:p>
                  </a:txBody>
                  <a:tcPr/>
                </a:tc>
                <a:extLst>
                  <a:ext uri="{0D108BD9-81ED-4DB2-BD59-A6C34878D82A}">
                    <a16:rowId xmlns:a16="http://schemas.microsoft.com/office/drawing/2014/main" val="3194856819"/>
                  </a:ext>
                </a:extLst>
              </a:tr>
              <a:tr h="550954">
                <a:tc>
                  <a:txBody>
                    <a:bodyPr/>
                    <a:lstStyle/>
                    <a:p>
                      <a:pPr algn="ctr"/>
                      <a:r>
                        <a:rPr lang="en-IN" dirty="0"/>
                        <a:t>MLAFA1212-1212</a:t>
                      </a:r>
                    </a:p>
                  </a:txBody>
                  <a:tcPr/>
                </a:tc>
                <a:tc>
                  <a:txBody>
                    <a:bodyPr/>
                    <a:lstStyle/>
                    <a:p>
                      <a:pPr algn="ctr"/>
                      <a:r>
                        <a:rPr lang="en-IN" dirty="0"/>
                        <a:t>0.2843</a:t>
                      </a:r>
                    </a:p>
                  </a:txBody>
                  <a:tcPr/>
                </a:tc>
                <a:tc>
                  <a:txBody>
                    <a:bodyPr/>
                    <a:lstStyle/>
                    <a:p>
                      <a:pPr algn="ctr"/>
                      <a:r>
                        <a:rPr lang="en-IN" dirty="0"/>
                        <a:t>11.8691</a:t>
                      </a:r>
                    </a:p>
                  </a:txBody>
                  <a:tcPr/>
                </a:tc>
                <a:extLst>
                  <a:ext uri="{0D108BD9-81ED-4DB2-BD59-A6C34878D82A}">
                    <a16:rowId xmlns:a16="http://schemas.microsoft.com/office/drawing/2014/main" val="718254537"/>
                  </a:ext>
                </a:extLst>
              </a:tr>
              <a:tr h="550954">
                <a:tc>
                  <a:txBody>
                    <a:bodyPr/>
                    <a:lstStyle/>
                    <a:p>
                      <a:pPr algn="ctr"/>
                      <a:r>
                        <a:rPr lang="en-IN" dirty="0"/>
                        <a:t>MLAFA2121-1212</a:t>
                      </a:r>
                    </a:p>
                  </a:txBody>
                  <a:tcPr/>
                </a:tc>
                <a:tc>
                  <a:txBody>
                    <a:bodyPr/>
                    <a:lstStyle/>
                    <a:p>
                      <a:pPr algn="ctr"/>
                      <a:r>
                        <a:rPr lang="en-IN" dirty="0"/>
                        <a:t>0.2819</a:t>
                      </a:r>
                    </a:p>
                  </a:txBody>
                  <a:tcPr/>
                </a:tc>
                <a:tc>
                  <a:txBody>
                    <a:bodyPr/>
                    <a:lstStyle/>
                    <a:p>
                      <a:pPr algn="ctr"/>
                      <a:r>
                        <a:rPr lang="en-IN" dirty="0"/>
                        <a:t>11.8280</a:t>
                      </a:r>
                    </a:p>
                  </a:txBody>
                  <a:tcPr/>
                </a:tc>
                <a:extLst>
                  <a:ext uri="{0D108BD9-81ED-4DB2-BD59-A6C34878D82A}">
                    <a16:rowId xmlns:a16="http://schemas.microsoft.com/office/drawing/2014/main" val="1802106751"/>
                  </a:ext>
                </a:extLst>
              </a:tr>
              <a:tr h="550954">
                <a:tc>
                  <a:txBody>
                    <a:bodyPr/>
                    <a:lstStyle/>
                    <a:p>
                      <a:pPr algn="ctr"/>
                      <a:r>
                        <a:rPr lang="en-IN" dirty="0"/>
                        <a:t>MLAFA1212-1233</a:t>
                      </a:r>
                    </a:p>
                  </a:txBody>
                  <a:tcPr/>
                </a:tc>
                <a:tc>
                  <a:txBody>
                    <a:bodyPr/>
                    <a:lstStyle/>
                    <a:p>
                      <a:pPr algn="ctr"/>
                      <a:r>
                        <a:rPr lang="en-IN" dirty="0"/>
                        <a:t>0.7124</a:t>
                      </a:r>
                    </a:p>
                  </a:txBody>
                  <a:tcPr/>
                </a:tc>
                <a:tc>
                  <a:txBody>
                    <a:bodyPr/>
                    <a:lstStyle/>
                    <a:p>
                      <a:pPr algn="ctr"/>
                      <a:r>
                        <a:rPr lang="en-IN" dirty="0"/>
                        <a:t>18.7737</a:t>
                      </a:r>
                    </a:p>
                  </a:txBody>
                  <a:tcPr/>
                </a:tc>
                <a:extLst>
                  <a:ext uri="{0D108BD9-81ED-4DB2-BD59-A6C34878D82A}">
                    <a16:rowId xmlns:a16="http://schemas.microsoft.com/office/drawing/2014/main" val="4233889668"/>
                  </a:ext>
                </a:extLst>
              </a:tr>
              <a:tr h="550954">
                <a:tc>
                  <a:txBody>
                    <a:bodyPr/>
                    <a:lstStyle/>
                    <a:p>
                      <a:pPr algn="ctr"/>
                      <a:r>
                        <a:rPr lang="en-IN" dirty="0"/>
                        <a:t>MLAFA1212-3333</a:t>
                      </a:r>
                    </a:p>
                  </a:txBody>
                  <a:tcPr/>
                </a:tc>
                <a:tc>
                  <a:txBody>
                    <a:bodyPr/>
                    <a:lstStyle/>
                    <a:p>
                      <a:pPr algn="ctr"/>
                      <a:r>
                        <a:rPr lang="en-IN" dirty="0"/>
                        <a:t>0.7987</a:t>
                      </a:r>
                    </a:p>
                  </a:txBody>
                  <a:tcPr/>
                </a:tc>
                <a:tc>
                  <a:txBody>
                    <a:bodyPr/>
                    <a:lstStyle/>
                    <a:p>
                      <a:pPr algn="ctr"/>
                      <a:r>
                        <a:rPr lang="en-IN" dirty="0"/>
                        <a:t>20.5093</a:t>
                      </a:r>
                    </a:p>
                  </a:txBody>
                  <a:tcPr/>
                </a:tc>
                <a:extLst>
                  <a:ext uri="{0D108BD9-81ED-4DB2-BD59-A6C34878D82A}">
                    <a16:rowId xmlns:a16="http://schemas.microsoft.com/office/drawing/2014/main" val="1871028861"/>
                  </a:ext>
                </a:extLst>
              </a:tr>
              <a:tr h="550954">
                <a:tc>
                  <a:txBody>
                    <a:bodyPr/>
                    <a:lstStyle/>
                    <a:p>
                      <a:pPr algn="ctr"/>
                      <a:r>
                        <a:rPr lang="en-IN" dirty="0"/>
                        <a:t>MLAFA1233-3333</a:t>
                      </a:r>
                    </a:p>
                  </a:txBody>
                  <a:tcPr/>
                </a:tc>
                <a:tc>
                  <a:txBody>
                    <a:bodyPr/>
                    <a:lstStyle/>
                    <a:p>
                      <a:pPr algn="ctr"/>
                      <a:r>
                        <a:rPr lang="en-IN" dirty="0"/>
                        <a:t>0.8063</a:t>
                      </a:r>
                    </a:p>
                  </a:txBody>
                  <a:tcPr/>
                </a:tc>
                <a:tc>
                  <a:txBody>
                    <a:bodyPr/>
                    <a:lstStyle/>
                    <a:p>
                      <a:pPr algn="ctr"/>
                      <a:r>
                        <a:rPr lang="en-IN" dirty="0"/>
                        <a:t>20.9441</a:t>
                      </a:r>
                    </a:p>
                  </a:txBody>
                  <a:tcPr/>
                </a:tc>
                <a:extLst>
                  <a:ext uri="{0D108BD9-81ED-4DB2-BD59-A6C34878D82A}">
                    <a16:rowId xmlns:a16="http://schemas.microsoft.com/office/drawing/2014/main" val="3223688608"/>
                  </a:ext>
                </a:extLst>
              </a:tr>
              <a:tr h="550954">
                <a:tc>
                  <a:txBody>
                    <a:bodyPr/>
                    <a:lstStyle/>
                    <a:p>
                      <a:pPr algn="ctr"/>
                      <a:r>
                        <a:rPr lang="en-IN" dirty="0"/>
                        <a:t>MLAFA3333-3333</a:t>
                      </a:r>
                    </a:p>
                  </a:txBody>
                  <a:tcPr/>
                </a:tc>
                <a:tc>
                  <a:txBody>
                    <a:bodyPr/>
                    <a:lstStyle/>
                    <a:p>
                      <a:pPr algn="ctr"/>
                      <a:r>
                        <a:rPr lang="en-IN" dirty="0"/>
                        <a:t>0.8166</a:t>
                      </a:r>
                    </a:p>
                  </a:txBody>
                  <a:tcPr/>
                </a:tc>
                <a:tc>
                  <a:txBody>
                    <a:bodyPr/>
                    <a:lstStyle/>
                    <a:p>
                      <a:pPr algn="ctr"/>
                      <a:r>
                        <a:rPr lang="en-IN" dirty="0"/>
                        <a:t>21.8243</a:t>
                      </a:r>
                    </a:p>
                  </a:txBody>
                  <a:tcPr/>
                </a:tc>
                <a:extLst>
                  <a:ext uri="{0D108BD9-81ED-4DB2-BD59-A6C34878D82A}">
                    <a16:rowId xmlns:a16="http://schemas.microsoft.com/office/drawing/2014/main" val="1733725501"/>
                  </a:ext>
                </a:extLst>
              </a:tr>
            </a:tbl>
          </a:graphicData>
        </a:graphic>
      </p:graphicFrame>
      <p:pic>
        <p:nvPicPr>
          <p:cNvPr id="3" name="Picture 2">
            <a:extLst>
              <a:ext uri="{FF2B5EF4-FFF2-40B4-BE49-F238E27FC236}">
                <a16:creationId xmlns:a16="http://schemas.microsoft.com/office/drawing/2014/main" id="{8DE7F3C8-A323-7C65-B7BA-D7E36A9418F6}"/>
              </a:ext>
            </a:extLst>
          </p:cNvPr>
          <p:cNvPicPr>
            <a:picLocks noChangeAspect="1"/>
          </p:cNvPicPr>
          <p:nvPr/>
        </p:nvPicPr>
        <p:blipFill rotWithShape="1">
          <a:blip r:embed="rId2">
            <a:extLst>
              <a:ext uri="{28A0092B-C50C-407E-A947-70E740481C1C}">
                <a14:useLocalDpi xmlns:a14="http://schemas.microsoft.com/office/drawing/2010/main" val="0"/>
              </a:ext>
            </a:extLst>
          </a:blip>
          <a:srcRect l="22237" t="12205" r="20408" b="11916"/>
          <a:stretch/>
        </p:blipFill>
        <p:spPr>
          <a:xfrm>
            <a:off x="2823399" y="290906"/>
            <a:ext cx="1982496" cy="1866422"/>
          </a:xfrm>
          <a:prstGeom prst="rect">
            <a:avLst/>
          </a:prstGeom>
        </p:spPr>
      </p:pic>
      <p:pic>
        <p:nvPicPr>
          <p:cNvPr id="5" name="Picture 4">
            <a:extLst>
              <a:ext uri="{FF2B5EF4-FFF2-40B4-BE49-F238E27FC236}">
                <a16:creationId xmlns:a16="http://schemas.microsoft.com/office/drawing/2014/main" id="{21499A66-99DB-947F-CB30-991B53B6F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35" y="290906"/>
            <a:ext cx="1982496" cy="1866421"/>
          </a:xfrm>
          <a:prstGeom prst="rect">
            <a:avLst/>
          </a:prstGeom>
        </p:spPr>
      </p:pic>
      <p:pic>
        <p:nvPicPr>
          <p:cNvPr id="9" name="Picture 8">
            <a:extLst>
              <a:ext uri="{FF2B5EF4-FFF2-40B4-BE49-F238E27FC236}">
                <a16:creationId xmlns:a16="http://schemas.microsoft.com/office/drawing/2014/main" id="{7E7ABE29-B167-7789-A650-DDB70C64F318}"/>
              </a:ext>
            </a:extLst>
          </p:cNvPr>
          <p:cNvPicPr>
            <a:picLocks noChangeAspect="1"/>
          </p:cNvPicPr>
          <p:nvPr/>
        </p:nvPicPr>
        <p:blipFill rotWithShape="1">
          <a:blip r:embed="rId4">
            <a:extLst>
              <a:ext uri="{28A0092B-C50C-407E-A947-70E740481C1C}">
                <a14:useLocalDpi xmlns:a14="http://schemas.microsoft.com/office/drawing/2010/main" val="0"/>
              </a:ext>
            </a:extLst>
          </a:blip>
          <a:srcRect l="22167" t="12395" r="19849" b="11152"/>
          <a:stretch/>
        </p:blipFill>
        <p:spPr>
          <a:xfrm>
            <a:off x="5066063" y="290906"/>
            <a:ext cx="1982496" cy="1866421"/>
          </a:xfrm>
          <a:prstGeom prst="rect">
            <a:avLst/>
          </a:prstGeom>
        </p:spPr>
      </p:pic>
      <p:pic>
        <p:nvPicPr>
          <p:cNvPr id="11" name="Picture 10">
            <a:extLst>
              <a:ext uri="{FF2B5EF4-FFF2-40B4-BE49-F238E27FC236}">
                <a16:creationId xmlns:a16="http://schemas.microsoft.com/office/drawing/2014/main" id="{6AF501E2-1DC2-1D94-E9B8-6B930809EF2C}"/>
              </a:ext>
            </a:extLst>
          </p:cNvPr>
          <p:cNvPicPr>
            <a:picLocks noChangeAspect="1"/>
          </p:cNvPicPr>
          <p:nvPr/>
        </p:nvPicPr>
        <p:blipFill rotWithShape="1">
          <a:blip r:embed="rId5">
            <a:extLst>
              <a:ext uri="{28A0092B-C50C-407E-A947-70E740481C1C}">
                <a14:useLocalDpi xmlns:a14="http://schemas.microsoft.com/office/drawing/2010/main" val="0"/>
              </a:ext>
            </a:extLst>
          </a:blip>
          <a:srcRect l="22023" t="12395" r="19992" b="11344"/>
          <a:stretch/>
        </p:blipFill>
        <p:spPr>
          <a:xfrm>
            <a:off x="530922" y="2495789"/>
            <a:ext cx="1994205" cy="1866421"/>
          </a:xfrm>
          <a:prstGeom prst="rect">
            <a:avLst/>
          </a:prstGeom>
        </p:spPr>
      </p:pic>
      <p:pic>
        <p:nvPicPr>
          <p:cNvPr id="14" name="Picture 13">
            <a:extLst>
              <a:ext uri="{FF2B5EF4-FFF2-40B4-BE49-F238E27FC236}">
                <a16:creationId xmlns:a16="http://schemas.microsoft.com/office/drawing/2014/main" id="{5783D832-0F08-558F-85DD-5C0C364AAEA4}"/>
              </a:ext>
            </a:extLst>
          </p:cNvPr>
          <p:cNvPicPr>
            <a:picLocks noChangeAspect="1"/>
          </p:cNvPicPr>
          <p:nvPr/>
        </p:nvPicPr>
        <p:blipFill rotWithShape="1">
          <a:blip r:embed="rId6">
            <a:extLst>
              <a:ext uri="{28A0092B-C50C-407E-A947-70E740481C1C}">
                <a14:useLocalDpi xmlns:a14="http://schemas.microsoft.com/office/drawing/2010/main" val="0"/>
              </a:ext>
            </a:extLst>
          </a:blip>
          <a:srcRect l="22310" t="12395" r="19705" b="11152"/>
          <a:stretch/>
        </p:blipFill>
        <p:spPr>
          <a:xfrm>
            <a:off x="2823400" y="2502438"/>
            <a:ext cx="1982495" cy="1859772"/>
          </a:xfrm>
          <a:prstGeom prst="rect">
            <a:avLst/>
          </a:prstGeom>
        </p:spPr>
      </p:pic>
      <p:pic>
        <p:nvPicPr>
          <p:cNvPr id="16" name="Picture 15">
            <a:extLst>
              <a:ext uri="{FF2B5EF4-FFF2-40B4-BE49-F238E27FC236}">
                <a16:creationId xmlns:a16="http://schemas.microsoft.com/office/drawing/2014/main" id="{602A3C85-5C61-4EC9-2F74-B803770D7A67}"/>
              </a:ext>
            </a:extLst>
          </p:cNvPr>
          <p:cNvPicPr>
            <a:picLocks noChangeAspect="1"/>
          </p:cNvPicPr>
          <p:nvPr/>
        </p:nvPicPr>
        <p:blipFill rotWithShape="1">
          <a:blip r:embed="rId7">
            <a:extLst>
              <a:ext uri="{28A0092B-C50C-407E-A947-70E740481C1C}">
                <a14:useLocalDpi xmlns:a14="http://schemas.microsoft.com/office/drawing/2010/main" val="0"/>
              </a:ext>
            </a:extLst>
          </a:blip>
          <a:srcRect l="22381" t="12013" r="19992" b="11726"/>
          <a:stretch/>
        </p:blipFill>
        <p:spPr>
          <a:xfrm>
            <a:off x="5104168" y="2495788"/>
            <a:ext cx="1981879" cy="1866421"/>
          </a:xfrm>
          <a:prstGeom prst="rect">
            <a:avLst/>
          </a:prstGeom>
        </p:spPr>
      </p:pic>
      <p:pic>
        <p:nvPicPr>
          <p:cNvPr id="18" name="Picture 17">
            <a:extLst>
              <a:ext uri="{FF2B5EF4-FFF2-40B4-BE49-F238E27FC236}">
                <a16:creationId xmlns:a16="http://schemas.microsoft.com/office/drawing/2014/main" id="{439C1603-A138-B142-9EEE-958ADC0EA8E8}"/>
              </a:ext>
            </a:extLst>
          </p:cNvPr>
          <p:cNvPicPr>
            <a:picLocks noChangeAspect="1"/>
          </p:cNvPicPr>
          <p:nvPr/>
        </p:nvPicPr>
        <p:blipFill rotWithShape="1">
          <a:blip r:embed="rId8">
            <a:extLst>
              <a:ext uri="{28A0092B-C50C-407E-A947-70E740481C1C}">
                <a14:useLocalDpi xmlns:a14="http://schemas.microsoft.com/office/drawing/2010/main" val="0"/>
              </a:ext>
            </a:extLst>
          </a:blip>
          <a:srcRect l="22167" t="12777" r="19849" b="11152"/>
          <a:stretch/>
        </p:blipFill>
        <p:spPr>
          <a:xfrm>
            <a:off x="500608" y="4700672"/>
            <a:ext cx="1992458" cy="1866421"/>
          </a:xfrm>
          <a:prstGeom prst="rect">
            <a:avLst/>
          </a:prstGeom>
        </p:spPr>
      </p:pic>
      <p:sp>
        <p:nvSpPr>
          <p:cNvPr id="20" name="TextBox 19">
            <a:extLst>
              <a:ext uri="{FF2B5EF4-FFF2-40B4-BE49-F238E27FC236}">
                <a16:creationId xmlns:a16="http://schemas.microsoft.com/office/drawing/2014/main" id="{64C504B2-EB89-A876-3C11-176439D50C99}"/>
              </a:ext>
            </a:extLst>
          </p:cNvPr>
          <p:cNvSpPr txBox="1"/>
          <p:nvPr/>
        </p:nvSpPr>
        <p:spPr>
          <a:xfrm>
            <a:off x="1319348" y="2157327"/>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(a)</a:t>
            </a:r>
            <a:endParaRPr lang="en-IN" dirty="0"/>
          </a:p>
        </p:txBody>
      </p:sp>
      <p:sp>
        <p:nvSpPr>
          <p:cNvPr id="21" name="TextBox 20">
            <a:extLst>
              <a:ext uri="{FF2B5EF4-FFF2-40B4-BE49-F238E27FC236}">
                <a16:creationId xmlns:a16="http://schemas.microsoft.com/office/drawing/2014/main" id="{A860AE16-258F-DC0B-B306-459422F30590}"/>
              </a:ext>
            </a:extLst>
          </p:cNvPr>
          <p:cNvSpPr txBox="1"/>
          <p:nvPr/>
        </p:nvSpPr>
        <p:spPr>
          <a:xfrm>
            <a:off x="3605971" y="2188626"/>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(b)</a:t>
            </a:r>
            <a:endParaRPr lang="en-IN" dirty="0"/>
          </a:p>
        </p:txBody>
      </p:sp>
      <p:sp>
        <p:nvSpPr>
          <p:cNvPr id="22" name="TextBox 21">
            <a:extLst>
              <a:ext uri="{FF2B5EF4-FFF2-40B4-BE49-F238E27FC236}">
                <a16:creationId xmlns:a16="http://schemas.microsoft.com/office/drawing/2014/main" id="{79EB903E-AFD7-A4A1-6DC3-42BCE3D08093}"/>
              </a:ext>
            </a:extLst>
          </p:cNvPr>
          <p:cNvSpPr txBox="1"/>
          <p:nvPr/>
        </p:nvSpPr>
        <p:spPr>
          <a:xfrm>
            <a:off x="5892594" y="2157327"/>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(c)</a:t>
            </a:r>
            <a:endParaRPr lang="en-IN" dirty="0"/>
          </a:p>
        </p:txBody>
      </p:sp>
      <p:sp>
        <p:nvSpPr>
          <p:cNvPr id="23" name="TextBox 22">
            <a:extLst>
              <a:ext uri="{FF2B5EF4-FFF2-40B4-BE49-F238E27FC236}">
                <a16:creationId xmlns:a16="http://schemas.microsoft.com/office/drawing/2014/main" id="{DA6060C4-4CF5-B71A-8A63-4441DCC40690}"/>
              </a:ext>
            </a:extLst>
          </p:cNvPr>
          <p:cNvSpPr txBox="1"/>
          <p:nvPr/>
        </p:nvSpPr>
        <p:spPr>
          <a:xfrm>
            <a:off x="1319348" y="4364964"/>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(d)</a:t>
            </a:r>
            <a:endParaRPr lang="en-IN" dirty="0"/>
          </a:p>
        </p:txBody>
      </p:sp>
      <p:sp>
        <p:nvSpPr>
          <p:cNvPr id="24" name="TextBox 23">
            <a:extLst>
              <a:ext uri="{FF2B5EF4-FFF2-40B4-BE49-F238E27FC236}">
                <a16:creationId xmlns:a16="http://schemas.microsoft.com/office/drawing/2014/main" id="{87EA1714-ED2E-43C5-F9A5-A4A511FCC40E}"/>
              </a:ext>
            </a:extLst>
          </p:cNvPr>
          <p:cNvSpPr txBox="1"/>
          <p:nvPr/>
        </p:nvSpPr>
        <p:spPr>
          <a:xfrm>
            <a:off x="3605971" y="4362209"/>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(e)</a:t>
            </a:r>
            <a:endParaRPr lang="en-IN" dirty="0"/>
          </a:p>
        </p:txBody>
      </p:sp>
      <p:sp>
        <p:nvSpPr>
          <p:cNvPr id="25" name="TextBox 24">
            <a:extLst>
              <a:ext uri="{FF2B5EF4-FFF2-40B4-BE49-F238E27FC236}">
                <a16:creationId xmlns:a16="http://schemas.microsoft.com/office/drawing/2014/main" id="{01367EF7-D17F-DDB1-E5BF-832436F0C2C3}"/>
              </a:ext>
            </a:extLst>
          </p:cNvPr>
          <p:cNvSpPr txBox="1"/>
          <p:nvPr/>
        </p:nvSpPr>
        <p:spPr>
          <a:xfrm>
            <a:off x="5848635" y="4367841"/>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a:t>
            </a:r>
            <a:endParaRPr lang="en-IN" dirty="0"/>
          </a:p>
        </p:txBody>
      </p:sp>
      <p:sp>
        <p:nvSpPr>
          <p:cNvPr id="26" name="TextBox 25">
            <a:extLst>
              <a:ext uri="{FF2B5EF4-FFF2-40B4-BE49-F238E27FC236}">
                <a16:creationId xmlns:a16="http://schemas.microsoft.com/office/drawing/2014/main" id="{B56D71C3-F72E-7D4D-9C32-4CF2EEBEA0DA}"/>
              </a:ext>
            </a:extLst>
          </p:cNvPr>
          <p:cNvSpPr txBox="1"/>
          <p:nvPr/>
        </p:nvSpPr>
        <p:spPr>
          <a:xfrm>
            <a:off x="1288161" y="6560135"/>
            <a:ext cx="417352" cy="276999"/>
          </a:xfrm>
          <a:prstGeom prst="rect">
            <a:avLst/>
          </a:prstGeom>
          <a:noFill/>
        </p:spPr>
        <p:txBody>
          <a:bodyPr wrap="square">
            <a:spAutoFit/>
          </a:bodyPr>
          <a:lstStyle/>
          <a:p>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(g)</a:t>
            </a:r>
            <a:endParaRPr lang="en-IN" dirty="0"/>
          </a:p>
        </p:txBody>
      </p:sp>
      <p:sp>
        <p:nvSpPr>
          <p:cNvPr id="27" name="TextBox 26">
            <a:extLst>
              <a:ext uri="{FF2B5EF4-FFF2-40B4-BE49-F238E27FC236}">
                <a16:creationId xmlns:a16="http://schemas.microsoft.com/office/drawing/2014/main" id="{7896C2FE-A75D-7BD7-DC72-08E8BFF41B23}"/>
              </a:ext>
            </a:extLst>
          </p:cNvPr>
          <p:cNvSpPr txBox="1"/>
          <p:nvPr/>
        </p:nvSpPr>
        <p:spPr>
          <a:xfrm>
            <a:off x="2933377" y="6024984"/>
            <a:ext cx="7225691"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9 : Image processing result of 8-bit MLAFAs : (a) Original, (b) MLAFA1212-1212, (c) MLAFA2121-1212, (d) MLAFA1212-1233, (e) MLAFA1212-3333, (f) MLAFA1233-3333, (g) MLAFA3333-3333</a:t>
            </a:r>
          </a:p>
        </p:txBody>
      </p:sp>
    </p:spTree>
    <p:extLst>
      <p:ext uri="{BB962C8B-B14F-4D97-AF65-F5344CB8AC3E}">
        <p14:creationId xmlns:p14="http://schemas.microsoft.com/office/powerpoint/2010/main" val="1011726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8746E33-4D44-613C-B280-3378C8B2B7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61" b="7861"/>
          <a:stretch>
            <a:fillRect/>
          </a:stretch>
        </p:blipFill>
        <p:spPr/>
      </p:pic>
      <p:sp>
        <p:nvSpPr>
          <p:cNvPr id="3" name="Title 2">
            <a:extLst>
              <a:ext uri="{FF2B5EF4-FFF2-40B4-BE49-F238E27FC236}">
                <a16:creationId xmlns:a16="http://schemas.microsoft.com/office/drawing/2014/main" id="{5FC8D417-A024-A0DC-1AEE-D4B7454048E8}"/>
              </a:ext>
            </a:extLst>
          </p:cNvPr>
          <p:cNvSpPr>
            <a:spLocks noGrp="1"/>
          </p:cNvSpPr>
          <p:nvPr>
            <p:ph type="title"/>
          </p:nvPr>
        </p:nvSpPr>
        <p:spPr>
          <a:xfrm>
            <a:off x="4026207" y="3123568"/>
            <a:ext cx="4908068" cy="610863"/>
          </a:xfrm>
        </p:spPr>
        <p:txBody>
          <a:bodyPr>
            <a:noAutofit/>
          </a:bodyPr>
          <a:lstStyle/>
          <a:p>
            <a:pPr algn="ctr"/>
            <a:r>
              <a:rPr lang="en-IN" sz="5400" dirty="0">
                <a:solidFill>
                  <a:schemeClr val="bg1"/>
                </a:solidFill>
              </a:rPr>
              <a:t>INTRODUCTION</a:t>
            </a:r>
          </a:p>
        </p:txBody>
      </p:sp>
      <p:sp>
        <p:nvSpPr>
          <p:cNvPr id="7" name="Rectangle: Rounded Corners 6">
            <a:extLst>
              <a:ext uri="{FF2B5EF4-FFF2-40B4-BE49-F238E27FC236}">
                <a16:creationId xmlns:a16="http://schemas.microsoft.com/office/drawing/2014/main" id="{0E82C2E9-86B4-4E0D-8329-6C8A9A24C291}"/>
              </a:ext>
            </a:extLst>
          </p:cNvPr>
          <p:cNvSpPr/>
          <p:nvPr/>
        </p:nvSpPr>
        <p:spPr>
          <a:xfrm>
            <a:off x="4026207" y="2961314"/>
            <a:ext cx="4908068" cy="773117"/>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3603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8746E33-4D44-613C-B280-3378C8B2B7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3" b="7883"/>
          <a:stretch/>
        </p:blipFill>
        <p:spPr/>
      </p:pic>
      <p:sp>
        <p:nvSpPr>
          <p:cNvPr id="3" name="Title 2">
            <a:extLst>
              <a:ext uri="{FF2B5EF4-FFF2-40B4-BE49-F238E27FC236}">
                <a16:creationId xmlns:a16="http://schemas.microsoft.com/office/drawing/2014/main" id="{5FC8D417-A024-A0DC-1AEE-D4B7454048E8}"/>
              </a:ext>
            </a:extLst>
          </p:cNvPr>
          <p:cNvSpPr>
            <a:spLocks noGrp="1"/>
          </p:cNvSpPr>
          <p:nvPr>
            <p:ph type="title"/>
          </p:nvPr>
        </p:nvSpPr>
        <p:spPr>
          <a:xfrm>
            <a:off x="3120705" y="1325462"/>
            <a:ext cx="6912528" cy="1570070"/>
          </a:xfrm>
        </p:spPr>
        <p:txBody>
          <a:bodyPr>
            <a:noAutofit/>
          </a:bodyPr>
          <a:lstStyle/>
          <a:p>
            <a:pPr algn="ctr"/>
            <a:r>
              <a:rPr lang="en-IN" sz="5400" dirty="0">
                <a:solidFill>
                  <a:srgbClr val="FF0000"/>
                </a:solidFill>
              </a:rPr>
              <a:t>IMPLEMENTATION</a:t>
            </a:r>
            <a:br>
              <a:rPr lang="en-IN" sz="5400" dirty="0">
                <a:solidFill>
                  <a:srgbClr val="FF0000"/>
                </a:solidFill>
              </a:rPr>
            </a:br>
            <a:r>
              <a:rPr lang="en-IN" sz="4000" dirty="0">
                <a:solidFill>
                  <a:srgbClr val="FF0000"/>
                </a:solidFill>
              </a:rPr>
              <a:t>(II. Approximate Compressor)</a:t>
            </a:r>
            <a:endParaRPr lang="en-IN" sz="5400" dirty="0">
              <a:solidFill>
                <a:srgbClr val="FF0000"/>
              </a:solidFill>
            </a:endParaRPr>
          </a:p>
        </p:txBody>
      </p:sp>
      <p:sp>
        <p:nvSpPr>
          <p:cNvPr id="2" name="Rectangle: Rounded Corners 1">
            <a:extLst>
              <a:ext uri="{FF2B5EF4-FFF2-40B4-BE49-F238E27FC236}">
                <a16:creationId xmlns:a16="http://schemas.microsoft.com/office/drawing/2014/main" id="{2D55AD61-5ACA-D8B7-E2D1-449F241E65EA}"/>
              </a:ext>
            </a:extLst>
          </p:cNvPr>
          <p:cNvSpPr/>
          <p:nvPr/>
        </p:nvSpPr>
        <p:spPr>
          <a:xfrm>
            <a:off x="3120705" y="1451296"/>
            <a:ext cx="6937696" cy="157007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accent5"/>
              </a:solidFill>
            </a:endParaRPr>
          </a:p>
        </p:txBody>
      </p:sp>
    </p:spTree>
    <p:extLst>
      <p:ext uri="{BB962C8B-B14F-4D97-AF65-F5344CB8AC3E}">
        <p14:creationId xmlns:p14="http://schemas.microsoft.com/office/powerpoint/2010/main" val="279281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4:2 MLAC</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31</a:t>
            </a:fld>
            <a:endParaRPr lang="en-US" dirty="0"/>
          </a:p>
        </p:txBody>
      </p:sp>
      <p:pic>
        <p:nvPicPr>
          <p:cNvPr id="5" name="Picture 4">
            <a:extLst>
              <a:ext uri="{FF2B5EF4-FFF2-40B4-BE49-F238E27FC236}">
                <a16:creationId xmlns:a16="http://schemas.microsoft.com/office/drawing/2014/main" id="{C973DC1A-D2DB-FC4B-B623-6841510A35D6}"/>
              </a:ext>
            </a:extLst>
          </p:cNvPr>
          <p:cNvPicPr>
            <a:picLocks noChangeAspect="1"/>
          </p:cNvPicPr>
          <p:nvPr/>
        </p:nvPicPr>
        <p:blipFill>
          <a:blip r:embed="rId2"/>
          <a:stretch>
            <a:fillRect/>
          </a:stretch>
        </p:blipFill>
        <p:spPr>
          <a:xfrm>
            <a:off x="971550" y="1477954"/>
            <a:ext cx="4599069" cy="3482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84E3134-649C-C3E6-1648-5693F0D06459}"/>
              </a:ext>
            </a:extLst>
          </p:cNvPr>
          <p:cNvPicPr>
            <a:picLocks noChangeAspect="1"/>
          </p:cNvPicPr>
          <p:nvPr/>
        </p:nvPicPr>
        <p:blipFill>
          <a:blip r:embed="rId3"/>
          <a:stretch>
            <a:fillRect/>
          </a:stretch>
        </p:blipFill>
        <p:spPr>
          <a:xfrm>
            <a:off x="6409983" y="1477954"/>
            <a:ext cx="4599069" cy="3482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387F7E01-0645-418B-3E62-31334EBD257A}"/>
              </a:ext>
            </a:extLst>
          </p:cNvPr>
          <p:cNvSpPr txBox="1"/>
          <p:nvPr/>
        </p:nvSpPr>
        <p:spPr>
          <a:xfrm>
            <a:off x="1853966" y="5127953"/>
            <a:ext cx="2919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a:t>
            </a:r>
            <a:r>
              <a:rPr lang="en-US" sz="1200" b="1" dirty="0">
                <a:solidFill>
                  <a:srgbClr val="000000"/>
                </a:solidFill>
                <a:latin typeface="Franklin Gothic Book"/>
              </a:rPr>
              <a:t>a</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MLAC1 schematic diagram</a:t>
            </a:r>
          </a:p>
        </p:txBody>
      </p:sp>
      <p:sp>
        <p:nvSpPr>
          <p:cNvPr id="11" name="TextBox 10">
            <a:extLst>
              <a:ext uri="{FF2B5EF4-FFF2-40B4-BE49-F238E27FC236}">
                <a16:creationId xmlns:a16="http://schemas.microsoft.com/office/drawing/2014/main" id="{F8C8DF30-DB18-8A3F-2ACE-4857C946F782}"/>
              </a:ext>
            </a:extLst>
          </p:cNvPr>
          <p:cNvSpPr txBox="1"/>
          <p:nvPr/>
        </p:nvSpPr>
        <p:spPr>
          <a:xfrm>
            <a:off x="7140429" y="5121514"/>
            <a:ext cx="291936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10.(b) : MLAC2 schematic diagram</a:t>
            </a:r>
          </a:p>
        </p:txBody>
      </p:sp>
    </p:spTree>
    <p:extLst>
      <p:ext uri="{BB962C8B-B14F-4D97-AF65-F5344CB8AC3E}">
        <p14:creationId xmlns:p14="http://schemas.microsoft.com/office/powerpoint/2010/main" val="1409580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32</a:t>
            </a:fld>
            <a:endParaRPr lang="en-US" dirty="0"/>
          </a:p>
        </p:txBody>
      </p:sp>
      <p:pic>
        <p:nvPicPr>
          <p:cNvPr id="3" name="Picture 2">
            <a:extLst>
              <a:ext uri="{FF2B5EF4-FFF2-40B4-BE49-F238E27FC236}">
                <a16:creationId xmlns:a16="http://schemas.microsoft.com/office/drawing/2014/main" id="{DCBBF6EF-B33D-5BC0-772C-15EB0AE7028A}"/>
              </a:ext>
            </a:extLst>
          </p:cNvPr>
          <p:cNvPicPr>
            <a:picLocks noChangeAspect="1"/>
          </p:cNvPicPr>
          <p:nvPr/>
        </p:nvPicPr>
        <p:blipFill>
          <a:blip r:embed="rId2"/>
          <a:stretch>
            <a:fillRect/>
          </a:stretch>
        </p:blipFill>
        <p:spPr>
          <a:xfrm>
            <a:off x="724751" y="621854"/>
            <a:ext cx="4778427" cy="4389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2AB397B-2C8A-0940-B84F-DF03D3964A3B}"/>
              </a:ext>
            </a:extLst>
          </p:cNvPr>
          <p:cNvPicPr>
            <a:picLocks noChangeAspect="1"/>
          </p:cNvPicPr>
          <p:nvPr/>
        </p:nvPicPr>
        <p:blipFill>
          <a:blip r:embed="rId3"/>
          <a:stretch>
            <a:fillRect/>
          </a:stretch>
        </p:blipFill>
        <p:spPr>
          <a:xfrm>
            <a:off x="6431035" y="594115"/>
            <a:ext cx="4778427" cy="4389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BBCC03F-3DA3-1BAD-E342-C6D2357E5678}"/>
              </a:ext>
            </a:extLst>
          </p:cNvPr>
          <p:cNvSpPr txBox="1"/>
          <p:nvPr/>
        </p:nvSpPr>
        <p:spPr>
          <a:xfrm>
            <a:off x="1518407" y="5257219"/>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10.(c) : MLAC22-1 schematic diagram</a:t>
            </a:r>
          </a:p>
        </p:txBody>
      </p:sp>
      <p:sp>
        <p:nvSpPr>
          <p:cNvPr id="11" name="TextBox 10">
            <a:extLst>
              <a:ext uri="{FF2B5EF4-FFF2-40B4-BE49-F238E27FC236}">
                <a16:creationId xmlns:a16="http://schemas.microsoft.com/office/drawing/2014/main" id="{25012A6E-310B-415A-8ADB-0522491900D2}"/>
              </a:ext>
            </a:extLst>
          </p:cNvPr>
          <p:cNvSpPr txBox="1"/>
          <p:nvPr/>
        </p:nvSpPr>
        <p:spPr>
          <a:xfrm>
            <a:off x="7224691" y="5257219"/>
            <a:ext cx="3144102"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10.(d) : MLAC22-2 schematic diagram</a:t>
            </a:r>
          </a:p>
        </p:txBody>
      </p:sp>
    </p:spTree>
    <p:extLst>
      <p:ext uri="{BB962C8B-B14F-4D97-AF65-F5344CB8AC3E}">
        <p14:creationId xmlns:p14="http://schemas.microsoft.com/office/powerpoint/2010/main" val="3762729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33</a:t>
            </a:fld>
            <a:endParaRPr lang="en-US" dirty="0"/>
          </a:p>
        </p:txBody>
      </p:sp>
      <p:pic>
        <p:nvPicPr>
          <p:cNvPr id="3" name="Picture 2">
            <a:extLst>
              <a:ext uri="{FF2B5EF4-FFF2-40B4-BE49-F238E27FC236}">
                <a16:creationId xmlns:a16="http://schemas.microsoft.com/office/drawing/2014/main" id="{8D075AA7-602B-F92E-FBE1-0FFFA4E82C4E}"/>
              </a:ext>
            </a:extLst>
          </p:cNvPr>
          <p:cNvPicPr>
            <a:picLocks noChangeAspect="1"/>
          </p:cNvPicPr>
          <p:nvPr/>
        </p:nvPicPr>
        <p:blipFill>
          <a:blip r:embed="rId2"/>
          <a:stretch>
            <a:fillRect/>
          </a:stretch>
        </p:blipFill>
        <p:spPr>
          <a:xfrm>
            <a:off x="700370" y="572507"/>
            <a:ext cx="5138368" cy="4991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5CAA18C-8E87-EB46-3DB0-4323279268AD}"/>
              </a:ext>
            </a:extLst>
          </p:cNvPr>
          <p:cNvPicPr>
            <a:picLocks noChangeAspect="1"/>
          </p:cNvPicPr>
          <p:nvPr/>
        </p:nvPicPr>
        <p:blipFill>
          <a:blip r:embed="rId3"/>
          <a:stretch>
            <a:fillRect/>
          </a:stretch>
        </p:blipFill>
        <p:spPr>
          <a:xfrm>
            <a:off x="6411987" y="572506"/>
            <a:ext cx="4707596" cy="4991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18C3D523-214B-9022-31AE-02BBC497DF58}"/>
              </a:ext>
            </a:extLst>
          </p:cNvPr>
          <p:cNvSpPr txBox="1"/>
          <p:nvPr/>
        </p:nvSpPr>
        <p:spPr>
          <a:xfrm>
            <a:off x="1741933" y="5686456"/>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a:t>
            </a:r>
            <a:r>
              <a:rPr lang="en-US" sz="1200" b="1" dirty="0">
                <a:solidFill>
                  <a:srgbClr val="000000"/>
                </a:solidFill>
                <a:latin typeface="Franklin Gothic Book"/>
              </a:rPr>
              <a:t>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MLAC12-1 schematic diagram</a:t>
            </a:r>
          </a:p>
        </p:txBody>
      </p:sp>
      <p:sp>
        <p:nvSpPr>
          <p:cNvPr id="8" name="TextBox 7">
            <a:extLst>
              <a:ext uri="{FF2B5EF4-FFF2-40B4-BE49-F238E27FC236}">
                <a16:creationId xmlns:a16="http://schemas.microsoft.com/office/drawing/2014/main" id="{EACB7085-713D-2635-7E18-080F62E4D169}"/>
              </a:ext>
            </a:extLst>
          </p:cNvPr>
          <p:cNvSpPr txBox="1"/>
          <p:nvPr/>
        </p:nvSpPr>
        <p:spPr>
          <a:xfrm>
            <a:off x="7238164" y="5686456"/>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10.(f) : MLAC12-2 schematic diagram</a:t>
            </a:r>
          </a:p>
        </p:txBody>
      </p:sp>
    </p:spTree>
    <p:extLst>
      <p:ext uri="{BB962C8B-B14F-4D97-AF65-F5344CB8AC3E}">
        <p14:creationId xmlns:p14="http://schemas.microsoft.com/office/powerpoint/2010/main" val="343582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34</a:t>
            </a:fld>
            <a:endParaRPr lang="en-US" dirty="0"/>
          </a:p>
        </p:txBody>
      </p:sp>
      <p:pic>
        <p:nvPicPr>
          <p:cNvPr id="3" name="Picture 2">
            <a:extLst>
              <a:ext uri="{FF2B5EF4-FFF2-40B4-BE49-F238E27FC236}">
                <a16:creationId xmlns:a16="http://schemas.microsoft.com/office/drawing/2014/main" id="{6B1D1B67-10B0-8EED-5895-711232E25E6F}"/>
              </a:ext>
            </a:extLst>
          </p:cNvPr>
          <p:cNvPicPr>
            <a:picLocks noChangeAspect="1"/>
          </p:cNvPicPr>
          <p:nvPr/>
        </p:nvPicPr>
        <p:blipFill>
          <a:blip r:embed="rId2"/>
          <a:stretch>
            <a:fillRect/>
          </a:stretch>
        </p:blipFill>
        <p:spPr>
          <a:xfrm>
            <a:off x="804094" y="847287"/>
            <a:ext cx="4170577" cy="4403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3E06413-E4E1-E1E0-6855-33432DD77B29}"/>
              </a:ext>
            </a:extLst>
          </p:cNvPr>
          <p:cNvPicPr>
            <a:picLocks noChangeAspect="1"/>
          </p:cNvPicPr>
          <p:nvPr/>
        </p:nvPicPr>
        <p:blipFill>
          <a:blip r:embed="rId3"/>
          <a:stretch>
            <a:fillRect/>
          </a:stretch>
        </p:blipFill>
        <p:spPr>
          <a:xfrm>
            <a:off x="5478011" y="847288"/>
            <a:ext cx="5750504" cy="4403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E594172D-5FDD-D09F-8BB8-2532F4D3B4F6}"/>
              </a:ext>
            </a:extLst>
          </p:cNvPr>
          <p:cNvSpPr txBox="1"/>
          <p:nvPr/>
        </p:nvSpPr>
        <p:spPr>
          <a:xfrm>
            <a:off x="7238164" y="5557190"/>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10.(h) : </a:t>
            </a:r>
            <a:r>
              <a:rPr lang="en-US" sz="1200" b="1" dirty="0">
                <a:solidFill>
                  <a:srgbClr val="000000"/>
                </a:solidFill>
                <a:latin typeface="Franklin Gothic Book"/>
              </a:rPr>
              <a:t>EC</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sp>
        <p:nvSpPr>
          <p:cNvPr id="8" name="TextBox 7">
            <a:extLst>
              <a:ext uri="{FF2B5EF4-FFF2-40B4-BE49-F238E27FC236}">
                <a16:creationId xmlns:a16="http://schemas.microsoft.com/office/drawing/2014/main" id="{B12BDE0C-6C7B-CC80-C35F-EFD3D3D13CB5}"/>
              </a:ext>
            </a:extLst>
          </p:cNvPr>
          <p:cNvSpPr txBox="1"/>
          <p:nvPr/>
        </p:nvSpPr>
        <p:spPr>
          <a:xfrm>
            <a:off x="1459547" y="5557190"/>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10.(g) : MLAC21 schematic diagram</a:t>
            </a:r>
          </a:p>
        </p:txBody>
      </p:sp>
    </p:spTree>
    <p:extLst>
      <p:ext uri="{BB962C8B-B14F-4D97-AF65-F5344CB8AC3E}">
        <p14:creationId xmlns:p14="http://schemas.microsoft.com/office/powerpoint/2010/main" val="33954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35</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521554" y="501223"/>
            <a:ext cx="5333648" cy="5646381"/>
          </a:xfrm>
        </p:spPr>
        <p:txBody>
          <a:bodyPr>
            <a:normAutofit/>
          </a:bodyPr>
          <a:lstStyle/>
          <a:p>
            <a:pPr algn="just">
              <a:buFont typeface="Wingdings" panose="05000000000000000000" pitchFamily="2" charset="2"/>
              <a:buChar char="v"/>
            </a:pPr>
            <a:r>
              <a:rPr lang="en-US" sz="1800" b="1" dirty="0"/>
              <a:t>Proposed MLAC based on K-Map simplification</a:t>
            </a:r>
          </a:p>
          <a:p>
            <a:pPr algn="just">
              <a:buFont typeface="Courier New" panose="02070309020205020404" pitchFamily="49" charset="0"/>
              <a:buChar char="o"/>
            </a:pPr>
            <a:r>
              <a:rPr lang="en-US" sz="1600" dirty="0"/>
              <a:t>To further decrease the hardware complexity, an additional MLAC, namely </a:t>
            </a:r>
            <a:r>
              <a:rPr lang="en-US" sz="1600" b="1" dirty="0"/>
              <a:t>MLAC4</a:t>
            </a:r>
            <a:r>
              <a:rPr lang="en-US" sz="1600" dirty="0"/>
              <a:t>, is proposed; this circuit uses 2 outputs (rather than 3) for the final result.</a:t>
            </a:r>
          </a:p>
          <a:p>
            <a:pPr algn="just">
              <a:buFont typeface="Courier New" panose="02070309020205020404" pitchFamily="49" charset="0"/>
              <a:buChar char="o"/>
            </a:pPr>
            <a:r>
              <a:rPr lang="en-US" sz="1600" dirty="0"/>
              <a:t>The design of this MLAC is accomplished as per the following 3-step process:</a:t>
            </a:r>
          </a:p>
          <a:p>
            <a:pPr lvl="1" algn="just">
              <a:buFont typeface="Wingdings" panose="05000000000000000000" pitchFamily="2" charset="2"/>
              <a:buChar char="q"/>
            </a:pPr>
            <a:r>
              <a:rPr lang="en-US" sz="1600" b="1" dirty="0"/>
              <a:t>Step 1:</a:t>
            </a:r>
            <a:r>
              <a:rPr lang="en-US" sz="1600" dirty="0"/>
              <a:t> Approximation on the number of outputs. Use 2 outputs to denote the results so the binary 11 is employed to represent results larger than 11.</a:t>
            </a:r>
          </a:p>
          <a:p>
            <a:pPr lvl="1" algn="just">
              <a:buFont typeface="Wingdings" panose="05000000000000000000" pitchFamily="2" charset="2"/>
              <a:buChar char="q"/>
            </a:pPr>
            <a:r>
              <a:rPr lang="en-US" sz="1600" b="1" dirty="0"/>
              <a:t>Step 2:</a:t>
            </a:r>
            <a:r>
              <a:rPr lang="en-US" sz="1600" dirty="0"/>
              <a:t> Approximation of the expression for the K-map in Step 1. Depending on the properties of the majority logic, simplified equations can be found by introducing few errors.</a:t>
            </a:r>
          </a:p>
          <a:p>
            <a:pPr lvl="1" algn="just">
              <a:buFont typeface="Wingdings" panose="05000000000000000000" pitchFamily="2" charset="2"/>
              <a:buChar char="q"/>
            </a:pPr>
            <a:r>
              <a:rPr lang="en-US" sz="1600" b="1" dirty="0"/>
              <a:t>Step 3:</a:t>
            </a:r>
            <a:r>
              <a:rPr lang="en-US" sz="1600" dirty="0"/>
              <a:t> Computing the error distance by combining Step 1 and Step 2.</a:t>
            </a:r>
          </a:p>
          <a:p>
            <a:pPr algn="just">
              <a:buFont typeface="Courier New" panose="02070309020205020404" pitchFamily="49" charset="0"/>
              <a:buChar char="o"/>
            </a:pPr>
            <a:r>
              <a:rPr lang="en-US" sz="1600" dirty="0"/>
              <a:t>From the simplified K-Map, we can write:</a:t>
            </a:r>
          </a:p>
          <a:p>
            <a:pPr marL="0" indent="0" algn="ctr">
              <a:buNone/>
            </a:pPr>
            <a:r>
              <a:rPr lang="en-US" sz="1600" b="1" dirty="0"/>
              <a:t>Carry = M(M(P</a:t>
            </a:r>
            <a:r>
              <a:rPr lang="en-US" sz="1600" b="1" baseline="-25000" dirty="0"/>
              <a:t>3</a:t>
            </a:r>
            <a:r>
              <a:rPr lang="en-US" sz="1600" b="1" dirty="0"/>
              <a:t>, P</a:t>
            </a:r>
            <a:r>
              <a:rPr lang="en-US" sz="1600" b="1" baseline="-25000" dirty="0"/>
              <a:t>2</a:t>
            </a:r>
            <a:r>
              <a:rPr lang="en-US" sz="1600" b="1" dirty="0"/>
              <a:t>, P</a:t>
            </a:r>
            <a:r>
              <a:rPr lang="en-US" sz="1600" b="1" baseline="-25000" dirty="0"/>
              <a:t>1</a:t>
            </a:r>
            <a:r>
              <a:rPr lang="en-US" sz="1600" b="1" dirty="0"/>
              <a:t>), M(P</a:t>
            </a:r>
            <a:r>
              <a:rPr lang="en-US" sz="1600" b="1" baseline="-25000" dirty="0"/>
              <a:t>5</a:t>
            </a:r>
            <a:r>
              <a:rPr lang="en-US" sz="1600" b="1" dirty="0"/>
              <a:t>, P</a:t>
            </a:r>
            <a:r>
              <a:rPr lang="en-US" sz="1600" b="1" baseline="-25000" dirty="0"/>
              <a:t>4</a:t>
            </a:r>
            <a:r>
              <a:rPr lang="en-US" sz="1600" b="1" dirty="0"/>
              <a:t>, 1), 1)</a:t>
            </a:r>
          </a:p>
          <a:p>
            <a:pPr marL="0" indent="0" algn="ctr">
              <a:buNone/>
            </a:pPr>
            <a:endParaRPr lang="en-US" sz="1600" b="1" dirty="0"/>
          </a:p>
          <a:p>
            <a:pPr marL="0" indent="0" algn="ctr">
              <a:buNone/>
            </a:pPr>
            <a:r>
              <a:rPr lang="en-US" sz="1600" b="1" dirty="0"/>
              <a:t>Sum = M(M(P</a:t>
            </a:r>
            <a:r>
              <a:rPr lang="en-US" sz="1600" b="1" baseline="-25000" dirty="0"/>
              <a:t>3</a:t>
            </a:r>
            <a:r>
              <a:rPr lang="en-US" sz="1600" b="1" dirty="0"/>
              <a:t>, P</a:t>
            </a:r>
            <a:r>
              <a:rPr lang="en-US" sz="1600" b="1" baseline="-25000" dirty="0"/>
              <a:t>2</a:t>
            </a:r>
            <a:r>
              <a:rPr lang="en-US" sz="1600" b="1" dirty="0"/>
              <a:t>, P</a:t>
            </a:r>
            <a:r>
              <a:rPr lang="en-US" sz="1600" b="1" baseline="-25000" dirty="0"/>
              <a:t>1</a:t>
            </a:r>
            <a:r>
              <a:rPr lang="en-US" sz="1600" b="1" dirty="0"/>
              <a:t>), P</a:t>
            </a:r>
            <a:r>
              <a:rPr lang="en-US" sz="1600" b="1" baseline="-25000" dirty="0"/>
              <a:t>5</a:t>
            </a:r>
            <a:r>
              <a:rPr lang="en-US" sz="1600" b="1" dirty="0"/>
              <a:t>, P</a:t>
            </a:r>
            <a:r>
              <a:rPr lang="en-US" sz="1600" b="1" baseline="-25000" dirty="0"/>
              <a:t>4</a:t>
            </a:r>
            <a:r>
              <a:rPr lang="en-US" sz="1600" b="1" dirty="0"/>
              <a:t>)</a:t>
            </a:r>
          </a:p>
        </p:txBody>
      </p:sp>
      <p:sp>
        <p:nvSpPr>
          <p:cNvPr id="10" name="TextBox 9">
            <a:extLst>
              <a:ext uri="{FF2B5EF4-FFF2-40B4-BE49-F238E27FC236}">
                <a16:creationId xmlns:a16="http://schemas.microsoft.com/office/drawing/2014/main" id="{A1B4C1B6-05A5-8A7C-591E-B6A750D376BE}"/>
              </a:ext>
            </a:extLst>
          </p:cNvPr>
          <p:cNvSpPr txBox="1"/>
          <p:nvPr/>
        </p:nvSpPr>
        <p:spPr>
          <a:xfrm>
            <a:off x="7197754" y="5647893"/>
            <a:ext cx="3363985"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11 : </a:t>
            </a:r>
            <a:r>
              <a:rPr lang="en-US" sz="1200" b="1" dirty="0">
                <a:solidFill>
                  <a:srgbClr val="000000"/>
                </a:solidFill>
                <a:latin typeface="Franklin Gothic Book"/>
              </a:rPr>
              <a:t>K-Map of proposed MLAC4 after step 2</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5" name="Picture 4">
            <a:extLst>
              <a:ext uri="{FF2B5EF4-FFF2-40B4-BE49-F238E27FC236}">
                <a16:creationId xmlns:a16="http://schemas.microsoft.com/office/drawing/2014/main" id="{06189931-3918-FBEF-D984-B6406461D27F}"/>
              </a:ext>
            </a:extLst>
          </p:cNvPr>
          <p:cNvPicPr>
            <a:picLocks noChangeAspect="1"/>
          </p:cNvPicPr>
          <p:nvPr/>
        </p:nvPicPr>
        <p:blipFill>
          <a:blip r:embed="rId2"/>
          <a:stretch>
            <a:fillRect/>
          </a:stretch>
        </p:blipFill>
        <p:spPr>
          <a:xfrm>
            <a:off x="6096000" y="630933"/>
            <a:ext cx="5489980" cy="2156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8549728-385E-38A4-DBDA-EE4806C2474E}"/>
              </a:ext>
            </a:extLst>
          </p:cNvPr>
          <p:cNvPicPr>
            <a:picLocks noChangeAspect="1"/>
          </p:cNvPicPr>
          <p:nvPr/>
        </p:nvPicPr>
        <p:blipFill>
          <a:blip r:embed="rId3"/>
          <a:stretch>
            <a:fillRect/>
          </a:stretch>
        </p:blipFill>
        <p:spPr>
          <a:xfrm>
            <a:off x="6095998" y="3296632"/>
            <a:ext cx="5489981" cy="2217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52E7DC64-20A4-BF46-2DFA-CCD33C2EE25A}"/>
              </a:ext>
            </a:extLst>
          </p:cNvPr>
          <p:cNvSpPr txBox="1"/>
          <p:nvPr/>
        </p:nvSpPr>
        <p:spPr>
          <a:xfrm>
            <a:off x="7197754" y="2879284"/>
            <a:ext cx="3363985"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10 : </a:t>
            </a:r>
            <a:r>
              <a:rPr lang="en-US" sz="1200" b="1" dirty="0">
                <a:solidFill>
                  <a:srgbClr val="000000"/>
                </a:solidFill>
                <a:latin typeface="Franklin Gothic Book"/>
              </a:rPr>
              <a:t>K-Map of proposed MLAC4 after step 1</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spTree>
    <p:extLst>
      <p:ext uri="{BB962C8B-B14F-4D97-AF65-F5344CB8AC3E}">
        <p14:creationId xmlns:p14="http://schemas.microsoft.com/office/powerpoint/2010/main" val="4043663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36</a:t>
            </a:fld>
            <a:endParaRPr lang="en-US" dirty="0"/>
          </a:p>
        </p:txBody>
      </p:sp>
      <p:sp>
        <p:nvSpPr>
          <p:cNvPr id="13" name="TextBox 12">
            <a:extLst>
              <a:ext uri="{FF2B5EF4-FFF2-40B4-BE49-F238E27FC236}">
                <a16:creationId xmlns:a16="http://schemas.microsoft.com/office/drawing/2014/main" id="{FB847722-31A6-5AD7-7173-70A00F94CEB1}"/>
              </a:ext>
            </a:extLst>
          </p:cNvPr>
          <p:cNvSpPr txBox="1"/>
          <p:nvPr/>
        </p:nvSpPr>
        <p:spPr>
          <a:xfrm>
            <a:off x="7331589" y="5643531"/>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12 : Comparison of </a:t>
            </a:r>
            <a:r>
              <a:rPr lang="en-US" sz="1200" b="1" dirty="0">
                <a:solidFill>
                  <a:srgbClr val="000000"/>
                </a:solidFill>
                <a:latin typeface="Franklin Gothic Book"/>
              </a:rPr>
              <a:t>4:2</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MLACs</a:t>
            </a:r>
          </a:p>
        </p:txBody>
      </p:sp>
      <p:graphicFrame>
        <p:nvGraphicFramePr>
          <p:cNvPr id="8" name="Table 7">
            <a:extLst>
              <a:ext uri="{FF2B5EF4-FFF2-40B4-BE49-F238E27FC236}">
                <a16:creationId xmlns:a16="http://schemas.microsoft.com/office/drawing/2014/main" id="{27F33BEB-A0AC-72B5-743B-34EC37D1DA5D}"/>
              </a:ext>
            </a:extLst>
          </p:cNvPr>
          <p:cNvGraphicFramePr>
            <a:graphicFrameLocks noGrp="1"/>
          </p:cNvGraphicFramePr>
          <p:nvPr>
            <p:extLst>
              <p:ext uri="{D42A27DB-BD31-4B8C-83A1-F6EECF244321}">
                <p14:modId xmlns:p14="http://schemas.microsoft.com/office/powerpoint/2010/main" val="308445508"/>
              </p:ext>
            </p:extLst>
          </p:nvPr>
        </p:nvGraphicFramePr>
        <p:xfrm>
          <a:off x="5763237" y="700609"/>
          <a:ext cx="5561123" cy="4743500"/>
        </p:xfrm>
        <a:graphic>
          <a:graphicData uri="http://schemas.openxmlformats.org/drawingml/2006/table">
            <a:tbl>
              <a:tblPr firstRow="1" bandRow="1">
                <a:tableStyleId>{5C22544A-7EE6-4342-B048-85BDC9FD1C3A}</a:tableStyleId>
              </a:tblPr>
              <a:tblGrid>
                <a:gridCol w="1338095">
                  <a:extLst>
                    <a:ext uri="{9D8B030D-6E8A-4147-A177-3AD203B41FA5}">
                      <a16:colId xmlns:a16="http://schemas.microsoft.com/office/drawing/2014/main" val="241840959"/>
                    </a:ext>
                  </a:extLst>
                </a:gridCol>
                <a:gridCol w="551295">
                  <a:extLst>
                    <a:ext uri="{9D8B030D-6E8A-4147-A177-3AD203B41FA5}">
                      <a16:colId xmlns:a16="http://schemas.microsoft.com/office/drawing/2014/main" val="1743922001"/>
                    </a:ext>
                  </a:extLst>
                </a:gridCol>
                <a:gridCol w="493949">
                  <a:extLst>
                    <a:ext uri="{9D8B030D-6E8A-4147-A177-3AD203B41FA5}">
                      <a16:colId xmlns:a16="http://schemas.microsoft.com/office/drawing/2014/main" val="2187725297"/>
                    </a:ext>
                  </a:extLst>
                </a:gridCol>
                <a:gridCol w="794446">
                  <a:extLst>
                    <a:ext uri="{9D8B030D-6E8A-4147-A177-3AD203B41FA5}">
                      <a16:colId xmlns:a16="http://schemas.microsoft.com/office/drawing/2014/main" val="4118049111"/>
                    </a:ext>
                  </a:extLst>
                </a:gridCol>
                <a:gridCol w="794446">
                  <a:extLst>
                    <a:ext uri="{9D8B030D-6E8A-4147-A177-3AD203B41FA5}">
                      <a16:colId xmlns:a16="http://schemas.microsoft.com/office/drawing/2014/main" val="286759591"/>
                    </a:ext>
                  </a:extLst>
                </a:gridCol>
                <a:gridCol w="794446">
                  <a:extLst>
                    <a:ext uri="{9D8B030D-6E8A-4147-A177-3AD203B41FA5}">
                      <a16:colId xmlns:a16="http://schemas.microsoft.com/office/drawing/2014/main" val="943161"/>
                    </a:ext>
                  </a:extLst>
                </a:gridCol>
                <a:gridCol w="794446">
                  <a:extLst>
                    <a:ext uri="{9D8B030D-6E8A-4147-A177-3AD203B41FA5}">
                      <a16:colId xmlns:a16="http://schemas.microsoft.com/office/drawing/2014/main" val="1481105173"/>
                    </a:ext>
                  </a:extLst>
                </a:gridCol>
              </a:tblGrid>
              <a:tr h="763322">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err="1"/>
                        <a:t>D</a:t>
                      </a:r>
                      <a:r>
                        <a:rPr lang="en-IN" baseline="-25000" dirty="0" err="1"/>
                        <a:t>sum</a:t>
                      </a:r>
                      <a:endParaRPr lang="en-IN" baseline="-25000" dirty="0"/>
                    </a:p>
                    <a:p>
                      <a:pPr algn="ctr"/>
                      <a:r>
                        <a:rPr lang="en-IN" baseline="0" dirty="0"/>
                        <a:t>(in ps)</a:t>
                      </a:r>
                      <a:endParaRPr lang="en-IN" baseline="-25000" dirty="0"/>
                    </a:p>
                  </a:txBody>
                  <a:tcPr/>
                </a:tc>
                <a:tc>
                  <a:txBody>
                    <a:bodyPr/>
                    <a:lstStyle/>
                    <a:p>
                      <a:pPr algn="ctr"/>
                      <a:r>
                        <a:rPr lang="en-IN" dirty="0" err="1"/>
                        <a:t>D</a:t>
                      </a:r>
                      <a:r>
                        <a:rPr lang="en-IN" baseline="-25000" dirty="0" err="1"/>
                        <a:t>carry</a:t>
                      </a:r>
                      <a:r>
                        <a:rPr lang="en-IN" baseline="0" dirty="0"/>
                        <a:t> </a:t>
                      </a:r>
                    </a:p>
                    <a:p>
                      <a:pPr algn="ctr"/>
                      <a:r>
                        <a:rPr lang="en-IN" baseline="0" dirty="0"/>
                        <a:t>(in ps)</a:t>
                      </a:r>
                      <a:endParaRPr lang="en-IN"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42242">
                <a:tc>
                  <a:txBody>
                    <a:bodyPr/>
                    <a:lstStyle/>
                    <a:p>
                      <a:pPr algn="ctr"/>
                      <a:r>
                        <a:rPr lang="en-IN" dirty="0"/>
                        <a:t>EC</a:t>
                      </a:r>
                    </a:p>
                  </a:txBody>
                  <a:tcPr/>
                </a:tc>
                <a:tc>
                  <a:txBody>
                    <a:bodyPr/>
                    <a:lstStyle/>
                    <a:p>
                      <a:pPr algn="ctr"/>
                      <a:r>
                        <a:rPr lang="en-IN" dirty="0"/>
                        <a:t>6</a:t>
                      </a:r>
                    </a:p>
                  </a:txBody>
                  <a:tcPr/>
                </a:tc>
                <a:tc>
                  <a:txBody>
                    <a:bodyPr/>
                    <a:lstStyle/>
                    <a:p>
                      <a:pPr algn="ctr"/>
                      <a:r>
                        <a:rPr lang="en-IN" dirty="0"/>
                        <a:t>4</a:t>
                      </a:r>
                    </a:p>
                  </a:txBody>
                  <a:tcPr/>
                </a:tc>
                <a:tc>
                  <a:txBody>
                    <a:bodyPr/>
                    <a:lstStyle/>
                    <a:p>
                      <a:pPr algn="ctr"/>
                      <a:r>
                        <a:rPr lang="en-IN" dirty="0"/>
                        <a:t>378</a:t>
                      </a:r>
                    </a:p>
                  </a:txBody>
                  <a:tcPr/>
                </a:tc>
                <a:tc>
                  <a:txBody>
                    <a:bodyPr/>
                    <a:lstStyle/>
                    <a:p>
                      <a:pPr algn="ctr"/>
                      <a:r>
                        <a:rPr lang="en-IN" dirty="0"/>
                        <a:t>317</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718254537"/>
                  </a:ext>
                </a:extLst>
              </a:tr>
              <a:tr h="442242">
                <a:tc>
                  <a:txBody>
                    <a:bodyPr/>
                    <a:lstStyle/>
                    <a:p>
                      <a:pPr algn="ctr"/>
                      <a:r>
                        <a:rPr lang="en-IN" dirty="0"/>
                        <a:t>MLAC1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211</a:t>
                      </a:r>
                    </a:p>
                  </a:txBody>
                  <a:tcPr/>
                </a:tc>
                <a:tc>
                  <a:txBody>
                    <a:bodyPr/>
                    <a:lstStyle/>
                    <a:p>
                      <a:pPr algn="ctr"/>
                      <a:r>
                        <a:rPr lang="en-IN" dirty="0"/>
                        <a:t>0</a:t>
                      </a:r>
                    </a:p>
                  </a:txBody>
                  <a:tcPr/>
                </a:tc>
                <a:tc>
                  <a:txBody>
                    <a:bodyPr/>
                    <a:lstStyle/>
                    <a:p>
                      <a:pPr algn="ctr"/>
                      <a:r>
                        <a:rPr lang="en-IN" dirty="0"/>
                        <a:t>0.1</a:t>
                      </a:r>
                    </a:p>
                  </a:txBody>
                  <a:tcPr/>
                </a:tc>
                <a:tc>
                  <a:txBody>
                    <a:bodyPr/>
                    <a:lstStyle/>
                    <a:p>
                      <a:pPr algn="ctr"/>
                      <a:r>
                        <a:rPr lang="en-IN" dirty="0"/>
                        <a:t>2</a:t>
                      </a:r>
                    </a:p>
                  </a:txBody>
                  <a:tcPr/>
                </a:tc>
                <a:extLst>
                  <a:ext uri="{0D108BD9-81ED-4DB2-BD59-A6C34878D82A}">
                    <a16:rowId xmlns:a16="http://schemas.microsoft.com/office/drawing/2014/main" val="1802106751"/>
                  </a:ext>
                </a:extLst>
              </a:tr>
              <a:tr h="442242">
                <a:tc>
                  <a:txBody>
                    <a:bodyPr/>
                    <a:lstStyle/>
                    <a:p>
                      <a:pPr algn="ctr"/>
                      <a:r>
                        <a:rPr lang="en-IN" dirty="0"/>
                        <a:t>MLAC2</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181</a:t>
                      </a:r>
                    </a:p>
                  </a:txBody>
                  <a:tcPr/>
                </a:tc>
                <a:tc>
                  <a:txBody>
                    <a:bodyPr/>
                    <a:lstStyle/>
                    <a:p>
                      <a:pPr algn="ctr"/>
                      <a:r>
                        <a:rPr lang="en-IN" dirty="0"/>
                        <a:t>163</a:t>
                      </a:r>
                    </a:p>
                  </a:txBody>
                  <a:tcPr/>
                </a:tc>
                <a:tc>
                  <a:txBody>
                    <a:bodyPr/>
                    <a:lstStyle/>
                    <a:p>
                      <a:pPr algn="ctr"/>
                      <a:r>
                        <a:rPr lang="en-IN" dirty="0"/>
                        <a:t>0.075</a:t>
                      </a:r>
                    </a:p>
                  </a:txBody>
                  <a:tcPr/>
                </a:tc>
                <a:tc>
                  <a:txBody>
                    <a:bodyPr/>
                    <a:lstStyle/>
                    <a:p>
                      <a:pPr algn="ctr"/>
                      <a:r>
                        <a:rPr lang="en-IN" dirty="0"/>
                        <a:t>1</a:t>
                      </a:r>
                    </a:p>
                  </a:txBody>
                  <a:tcPr/>
                </a:tc>
                <a:extLst>
                  <a:ext uri="{0D108BD9-81ED-4DB2-BD59-A6C34878D82A}">
                    <a16:rowId xmlns:a16="http://schemas.microsoft.com/office/drawing/2014/main" val="4233889668"/>
                  </a:ext>
                </a:extLst>
              </a:tr>
              <a:tr h="442242">
                <a:tc>
                  <a:txBody>
                    <a:bodyPr/>
                    <a:lstStyle/>
                    <a:p>
                      <a:pPr algn="ctr"/>
                      <a:r>
                        <a:rPr lang="en-IN" dirty="0"/>
                        <a:t>MLAC22-1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184</a:t>
                      </a:r>
                    </a:p>
                  </a:txBody>
                  <a:tcPr/>
                </a:tc>
                <a:tc>
                  <a:txBody>
                    <a:bodyPr/>
                    <a:lstStyle/>
                    <a:p>
                      <a:pPr algn="ctr"/>
                      <a:r>
                        <a:rPr lang="en-IN" dirty="0"/>
                        <a:t>0</a:t>
                      </a:r>
                    </a:p>
                  </a:txBody>
                  <a:tcPr/>
                </a:tc>
                <a:tc>
                  <a:txBody>
                    <a:bodyPr/>
                    <a:lstStyle/>
                    <a:p>
                      <a:pPr algn="ctr"/>
                      <a:r>
                        <a:rPr lang="en-IN" dirty="0"/>
                        <a:t>0.1</a:t>
                      </a:r>
                    </a:p>
                  </a:txBody>
                  <a:tcPr/>
                </a:tc>
                <a:tc>
                  <a:txBody>
                    <a:bodyPr/>
                    <a:lstStyle/>
                    <a:p>
                      <a:pPr algn="ctr"/>
                      <a:r>
                        <a:rPr lang="en-IN" dirty="0"/>
                        <a:t>2</a:t>
                      </a:r>
                    </a:p>
                  </a:txBody>
                  <a:tcPr/>
                </a:tc>
                <a:extLst>
                  <a:ext uri="{0D108BD9-81ED-4DB2-BD59-A6C34878D82A}">
                    <a16:rowId xmlns:a16="http://schemas.microsoft.com/office/drawing/2014/main" val="1871028861"/>
                  </a:ext>
                </a:extLst>
              </a:tr>
              <a:tr h="442242">
                <a:tc>
                  <a:txBody>
                    <a:bodyPr/>
                    <a:lstStyle/>
                    <a:p>
                      <a:pPr algn="ctr"/>
                      <a:r>
                        <a:rPr lang="en-IN" dirty="0"/>
                        <a:t>MLAC22-2</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212</a:t>
                      </a:r>
                    </a:p>
                  </a:txBody>
                  <a:tcPr/>
                </a:tc>
                <a:tc>
                  <a:txBody>
                    <a:bodyPr/>
                    <a:lstStyle/>
                    <a:p>
                      <a:pPr algn="ctr"/>
                      <a:r>
                        <a:rPr lang="en-IN" dirty="0"/>
                        <a:t>115</a:t>
                      </a:r>
                    </a:p>
                  </a:txBody>
                  <a:tcPr/>
                </a:tc>
                <a:tc>
                  <a:txBody>
                    <a:bodyPr/>
                    <a:lstStyle/>
                    <a:p>
                      <a:pPr algn="ctr"/>
                      <a:r>
                        <a:rPr lang="en-IN" dirty="0"/>
                        <a:t>0.075</a:t>
                      </a:r>
                    </a:p>
                  </a:txBody>
                  <a:tcPr/>
                </a:tc>
                <a:tc>
                  <a:txBody>
                    <a:bodyPr/>
                    <a:lstStyle/>
                    <a:p>
                      <a:pPr algn="ctr"/>
                      <a:r>
                        <a:rPr lang="en-IN" dirty="0"/>
                        <a:t>1</a:t>
                      </a:r>
                    </a:p>
                  </a:txBody>
                  <a:tcPr/>
                </a:tc>
                <a:extLst>
                  <a:ext uri="{0D108BD9-81ED-4DB2-BD59-A6C34878D82A}">
                    <a16:rowId xmlns:a16="http://schemas.microsoft.com/office/drawing/2014/main" val="3223688608"/>
                  </a:ext>
                </a:extLst>
              </a:tr>
              <a:tr h="442242">
                <a:tc>
                  <a:txBody>
                    <a:bodyPr/>
                    <a:lstStyle/>
                    <a:p>
                      <a:pPr algn="ctr"/>
                      <a:r>
                        <a:rPr lang="en-IN" dirty="0"/>
                        <a:t>MLAC12-1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155</a:t>
                      </a:r>
                    </a:p>
                  </a:txBody>
                  <a:tcPr/>
                </a:tc>
                <a:tc>
                  <a:txBody>
                    <a:bodyPr/>
                    <a:lstStyle/>
                    <a:p>
                      <a:pPr algn="ctr"/>
                      <a:r>
                        <a:rPr lang="en-IN" dirty="0"/>
                        <a:t>0</a:t>
                      </a:r>
                    </a:p>
                  </a:txBody>
                  <a:tcPr/>
                </a:tc>
                <a:tc>
                  <a:txBody>
                    <a:bodyPr/>
                    <a:lstStyle/>
                    <a:p>
                      <a:pPr algn="ctr"/>
                      <a:r>
                        <a:rPr lang="en-IN" dirty="0"/>
                        <a:t>0.075</a:t>
                      </a:r>
                    </a:p>
                  </a:txBody>
                  <a:tcPr/>
                </a:tc>
                <a:tc>
                  <a:txBody>
                    <a:bodyPr/>
                    <a:lstStyle/>
                    <a:p>
                      <a:pPr algn="ctr"/>
                      <a:r>
                        <a:rPr lang="en-IN" dirty="0"/>
                        <a:t>1</a:t>
                      </a:r>
                    </a:p>
                  </a:txBody>
                  <a:tcPr/>
                </a:tc>
                <a:extLst>
                  <a:ext uri="{0D108BD9-81ED-4DB2-BD59-A6C34878D82A}">
                    <a16:rowId xmlns:a16="http://schemas.microsoft.com/office/drawing/2014/main" val="1733725501"/>
                  </a:ext>
                </a:extLst>
              </a:tr>
              <a:tr h="442242">
                <a:tc>
                  <a:txBody>
                    <a:bodyPr/>
                    <a:lstStyle/>
                    <a:p>
                      <a:pPr algn="ctr"/>
                      <a:r>
                        <a:rPr lang="en-IN" dirty="0"/>
                        <a:t>MLAC12-2</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154</a:t>
                      </a:r>
                    </a:p>
                  </a:txBody>
                  <a:tcPr/>
                </a:tc>
                <a:tc>
                  <a:txBody>
                    <a:bodyPr/>
                    <a:lstStyle/>
                    <a:p>
                      <a:pPr algn="ctr"/>
                      <a:r>
                        <a:rPr lang="en-IN" dirty="0"/>
                        <a:t>99</a:t>
                      </a:r>
                    </a:p>
                  </a:txBody>
                  <a:tcPr/>
                </a:tc>
                <a:tc>
                  <a:txBody>
                    <a:bodyPr/>
                    <a:lstStyle/>
                    <a:p>
                      <a:pPr algn="ctr"/>
                      <a:r>
                        <a:rPr lang="en-IN" dirty="0"/>
                        <a:t>0.1</a:t>
                      </a:r>
                    </a:p>
                  </a:txBody>
                  <a:tcPr/>
                </a:tc>
                <a:tc>
                  <a:txBody>
                    <a:bodyPr/>
                    <a:lstStyle/>
                    <a:p>
                      <a:pPr algn="ctr"/>
                      <a:r>
                        <a:rPr lang="en-IN" dirty="0"/>
                        <a:t>2</a:t>
                      </a:r>
                    </a:p>
                  </a:txBody>
                  <a:tcPr/>
                </a:tc>
                <a:extLst>
                  <a:ext uri="{0D108BD9-81ED-4DB2-BD59-A6C34878D82A}">
                    <a16:rowId xmlns:a16="http://schemas.microsoft.com/office/drawing/2014/main" val="3484668684"/>
                  </a:ext>
                </a:extLst>
              </a:tr>
              <a:tr h="442242">
                <a:tc>
                  <a:txBody>
                    <a:bodyPr/>
                    <a:lstStyle/>
                    <a:p>
                      <a:pPr algn="ctr"/>
                      <a:r>
                        <a:rPr lang="en-IN" dirty="0"/>
                        <a:t>MLAC21</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214</a:t>
                      </a:r>
                    </a:p>
                  </a:txBody>
                  <a:tcPr/>
                </a:tc>
                <a:tc>
                  <a:txBody>
                    <a:bodyPr/>
                    <a:lstStyle/>
                    <a:p>
                      <a:pPr algn="ctr"/>
                      <a:r>
                        <a:rPr lang="en-IN" dirty="0"/>
                        <a:t>196</a:t>
                      </a:r>
                    </a:p>
                  </a:txBody>
                  <a:tcPr/>
                </a:tc>
                <a:tc>
                  <a:txBody>
                    <a:bodyPr/>
                    <a:lstStyle/>
                    <a:p>
                      <a:pPr algn="ctr"/>
                      <a:r>
                        <a:rPr lang="en-IN" dirty="0"/>
                        <a:t>0.1</a:t>
                      </a:r>
                    </a:p>
                  </a:txBody>
                  <a:tcPr/>
                </a:tc>
                <a:tc>
                  <a:txBody>
                    <a:bodyPr/>
                    <a:lstStyle/>
                    <a:p>
                      <a:pPr algn="ctr"/>
                      <a:r>
                        <a:rPr lang="en-IN" dirty="0"/>
                        <a:t>2</a:t>
                      </a:r>
                    </a:p>
                  </a:txBody>
                  <a:tcPr/>
                </a:tc>
                <a:extLst>
                  <a:ext uri="{0D108BD9-81ED-4DB2-BD59-A6C34878D82A}">
                    <a16:rowId xmlns:a16="http://schemas.microsoft.com/office/drawing/2014/main" val="1306345299"/>
                  </a:ext>
                </a:extLst>
              </a:tr>
              <a:tr h="442242">
                <a:tc>
                  <a:txBody>
                    <a:bodyPr/>
                    <a:lstStyle/>
                    <a:p>
                      <a:pPr algn="ctr"/>
                      <a:r>
                        <a:rPr lang="en-IN" dirty="0"/>
                        <a:t>MLAC4</a:t>
                      </a:r>
                    </a:p>
                  </a:txBody>
                  <a:tcPr/>
                </a:tc>
                <a:tc>
                  <a:txBody>
                    <a:bodyPr/>
                    <a:lstStyle/>
                    <a:p>
                      <a:pPr algn="ctr"/>
                      <a:r>
                        <a:rPr lang="en-IN" dirty="0"/>
                        <a:t>4</a:t>
                      </a:r>
                    </a:p>
                  </a:txBody>
                  <a:tcPr/>
                </a:tc>
                <a:tc>
                  <a:txBody>
                    <a:bodyPr/>
                    <a:lstStyle/>
                    <a:p>
                      <a:pPr algn="ctr"/>
                      <a:r>
                        <a:rPr lang="en-IN" dirty="0"/>
                        <a:t>0</a:t>
                      </a:r>
                    </a:p>
                  </a:txBody>
                  <a:tcPr/>
                </a:tc>
                <a:tc>
                  <a:txBody>
                    <a:bodyPr/>
                    <a:lstStyle/>
                    <a:p>
                      <a:pPr algn="ctr"/>
                      <a:r>
                        <a:rPr lang="en-IN" dirty="0"/>
                        <a:t>179</a:t>
                      </a:r>
                    </a:p>
                  </a:txBody>
                  <a:tcPr/>
                </a:tc>
                <a:tc>
                  <a:txBody>
                    <a:bodyPr/>
                    <a:lstStyle/>
                    <a:p>
                      <a:pPr algn="ctr"/>
                      <a:r>
                        <a:rPr lang="en-IN" dirty="0"/>
                        <a:t>174</a:t>
                      </a:r>
                    </a:p>
                  </a:txBody>
                  <a:tcPr/>
                </a:tc>
                <a:tc>
                  <a:txBody>
                    <a:bodyPr/>
                    <a:lstStyle/>
                    <a:p>
                      <a:pPr algn="ctr"/>
                      <a:r>
                        <a:rPr lang="en-IN" dirty="0"/>
                        <a:t>0.087</a:t>
                      </a:r>
                    </a:p>
                  </a:txBody>
                  <a:tcPr/>
                </a:tc>
                <a:tc>
                  <a:txBody>
                    <a:bodyPr/>
                    <a:lstStyle/>
                    <a:p>
                      <a:pPr algn="ctr"/>
                      <a:r>
                        <a:rPr lang="en-IN" dirty="0"/>
                        <a:t>3</a:t>
                      </a:r>
                    </a:p>
                  </a:txBody>
                  <a:tcPr/>
                </a:tc>
                <a:extLst>
                  <a:ext uri="{0D108BD9-81ED-4DB2-BD59-A6C34878D82A}">
                    <a16:rowId xmlns:a16="http://schemas.microsoft.com/office/drawing/2014/main" val="2776333093"/>
                  </a:ext>
                </a:extLst>
              </a:tr>
            </a:tbl>
          </a:graphicData>
        </a:graphic>
      </p:graphicFrame>
      <p:pic>
        <p:nvPicPr>
          <p:cNvPr id="3" name="Picture 2">
            <a:extLst>
              <a:ext uri="{FF2B5EF4-FFF2-40B4-BE49-F238E27FC236}">
                <a16:creationId xmlns:a16="http://schemas.microsoft.com/office/drawing/2014/main" id="{EB9AD840-1D76-08E9-61BA-D6116081F0F6}"/>
              </a:ext>
            </a:extLst>
          </p:cNvPr>
          <p:cNvPicPr>
            <a:picLocks noChangeAspect="1"/>
          </p:cNvPicPr>
          <p:nvPr/>
        </p:nvPicPr>
        <p:blipFill>
          <a:blip r:embed="rId2"/>
          <a:stretch>
            <a:fillRect/>
          </a:stretch>
        </p:blipFill>
        <p:spPr>
          <a:xfrm>
            <a:off x="591031" y="700610"/>
            <a:ext cx="4845035" cy="47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422DF7BA-81B4-0327-D494-3A127B80D9FD}"/>
              </a:ext>
            </a:extLst>
          </p:cNvPr>
          <p:cNvSpPr txBox="1"/>
          <p:nvPr/>
        </p:nvSpPr>
        <p:spPr>
          <a:xfrm>
            <a:off x="1459547" y="5557190"/>
            <a:ext cx="305524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10.(</a:t>
            </a:r>
            <a:r>
              <a:rPr kumimoji="0" lang="en-US" sz="1200" b="1" i="0" u="none" strike="noStrike" kern="1200" cap="none" spc="0" normalizeH="0" baseline="0" noProof="0" dirty="0" err="1">
                <a:ln>
                  <a:noFill/>
                </a:ln>
                <a:solidFill>
                  <a:srgbClr val="000000"/>
                </a:solidFill>
                <a:effectLst/>
                <a:uLnTx/>
                <a:uFillTx/>
                <a:latin typeface="Franklin Gothic Book"/>
                <a:ea typeface="+mn-ea"/>
                <a:cs typeface="+mn-cs"/>
              </a:rPr>
              <a:t>i</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MLAC4 schematic diagram</a:t>
            </a:r>
          </a:p>
        </p:txBody>
      </p:sp>
    </p:spTree>
    <p:extLst>
      <p:ext uri="{BB962C8B-B14F-4D97-AF65-F5344CB8AC3E}">
        <p14:creationId xmlns:p14="http://schemas.microsoft.com/office/powerpoint/2010/main" val="2238493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8746E33-4D44-613C-B280-3378C8B2B7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83" b="7883"/>
          <a:stretch/>
        </p:blipFill>
        <p:spPr/>
      </p:pic>
      <p:sp>
        <p:nvSpPr>
          <p:cNvPr id="3" name="Title 2">
            <a:extLst>
              <a:ext uri="{FF2B5EF4-FFF2-40B4-BE49-F238E27FC236}">
                <a16:creationId xmlns:a16="http://schemas.microsoft.com/office/drawing/2014/main" id="{5FC8D417-A024-A0DC-1AEE-D4B7454048E8}"/>
              </a:ext>
            </a:extLst>
          </p:cNvPr>
          <p:cNvSpPr>
            <a:spLocks noGrp="1"/>
          </p:cNvSpPr>
          <p:nvPr>
            <p:ph type="title"/>
          </p:nvPr>
        </p:nvSpPr>
        <p:spPr>
          <a:xfrm>
            <a:off x="3120705" y="1325462"/>
            <a:ext cx="6912528" cy="1570070"/>
          </a:xfrm>
        </p:spPr>
        <p:txBody>
          <a:bodyPr>
            <a:noAutofit/>
          </a:bodyPr>
          <a:lstStyle/>
          <a:p>
            <a:pPr algn="ctr"/>
            <a:r>
              <a:rPr lang="en-IN" sz="5400" dirty="0">
                <a:solidFill>
                  <a:srgbClr val="FF0000"/>
                </a:solidFill>
              </a:rPr>
              <a:t>IMPLEMENTATION</a:t>
            </a:r>
            <a:br>
              <a:rPr lang="en-IN" sz="5400" dirty="0">
                <a:solidFill>
                  <a:srgbClr val="FF0000"/>
                </a:solidFill>
              </a:rPr>
            </a:br>
            <a:r>
              <a:rPr lang="en-IN" sz="4000" dirty="0">
                <a:solidFill>
                  <a:srgbClr val="FF0000"/>
                </a:solidFill>
              </a:rPr>
              <a:t>(III. Approximate Multiplier)</a:t>
            </a:r>
            <a:endParaRPr lang="en-IN" sz="5400" dirty="0">
              <a:solidFill>
                <a:srgbClr val="FF0000"/>
              </a:solidFill>
            </a:endParaRPr>
          </a:p>
        </p:txBody>
      </p:sp>
      <p:sp>
        <p:nvSpPr>
          <p:cNvPr id="2" name="Rectangle: Rounded Corners 1">
            <a:extLst>
              <a:ext uri="{FF2B5EF4-FFF2-40B4-BE49-F238E27FC236}">
                <a16:creationId xmlns:a16="http://schemas.microsoft.com/office/drawing/2014/main" id="{2D55AD61-5ACA-D8B7-E2D1-449F241E65EA}"/>
              </a:ext>
            </a:extLst>
          </p:cNvPr>
          <p:cNvSpPr/>
          <p:nvPr/>
        </p:nvSpPr>
        <p:spPr>
          <a:xfrm>
            <a:off x="3120705" y="1451296"/>
            <a:ext cx="6937696" cy="157007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accent5"/>
              </a:solidFill>
            </a:endParaRPr>
          </a:p>
        </p:txBody>
      </p:sp>
    </p:spTree>
    <p:extLst>
      <p:ext uri="{BB962C8B-B14F-4D97-AF65-F5344CB8AC3E}">
        <p14:creationId xmlns:p14="http://schemas.microsoft.com/office/powerpoint/2010/main" val="186571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607D25-13C9-22BC-92CD-4488B721953C}"/>
              </a:ext>
            </a:extLst>
          </p:cNvPr>
          <p:cNvSpPr>
            <a:spLocks noGrp="1"/>
          </p:cNvSpPr>
          <p:nvPr>
            <p:ph type="sldNum" sz="quarter" idx="16"/>
          </p:nvPr>
        </p:nvSpPr>
        <p:spPr>
          <a:xfrm>
            <a:off x="11239686" y="6332220"/>
            <a:ext cx="523240" cy="247651"/>
          </a:xfrm>
        </p:spPr>
        <p:txBody>
          <a:bodyPr/>
          <a:lstStyle/>
          <a:p>
            <a:fld id="{294A09A9-5501-47C1-A89A-A340965A2BE2}" type="slidenum">
              <a:rPr lang="en-US" smtClean="0"/>
              <a:pPr/>
              <a:t>38</a:t>
            </a:fld>
            <a:endParaRPr lang="en-US" dirty="0">
              <a:latin typeface="+mn-lt"/>
            </a:endParaRPr>
          </a:p>
        </p:txBody>
      </p:sp>
      <p:pic>
        <p:nvPicPr>
          <p:cNvPr id="9" name="Picture 8">
            <a:extLst>
              <a:ext uri="{FF2B5EF4-FFF2-40B4-BE49-F238E27FC236}">
                <a16:creationId xmlns:a16="http://schemas.microsoft.com/office/drawing/2014/main" id="{F74847CD-4334-BEC2-EC47-81944EA11573}"/>
              </a:ext>
            </a:extLst>
          </p:cNvPr>
          <p:cNvPicPr>
            <a:picLocks noChangeAspect="1"/>
          </p:cNvPicPr>
          <p:nvPr/>
        </p:nvPicPr>
        <p:blipFill>
          <a:blip r:embed="rId2"/>
          <a:stretch>
            <a:fillRect/>
          </a:stretch>
        </p:blipFill>
        <p:spPr>
          <a:xfrm>
            <a:off x="757188" y="1812022"/>
            <a:ext cx="10677624" cy="2692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10CBCAF2-33DC-087E-773F-0D2AAB41E3B2}"/>
              </a:ext>
            </a:extLst>
          </p:cNvPr>
          <p:cNvSpPr txBox="1"/>
          <p:nvPr/>
        </p:nvSpPr>
        <p:spPr>
          <a:xfrm>
            <a:off x="4568379" y="4743458"/>
            <a:ext cx="3350828"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11 : </a:t>
            </a:r>
            <a:r>
              <a:rPr lang="en-US" sz="1200" b="1" dirty="0">
                <a:solidFill>
                  <a:srgbClr val="000000"/>
                </a:solidFill>
                <a:latin typeface="Franklin Gothic Book"/>
              </a:rPr>
              <a:t>Proposed design flow of n x n MLAMs</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spTree>
    <p:extLst>
      <p:ext uri="{BB962C8B-B14F-4D97-AF65-F5344CB8AC3E}">
        <p14:creationId xmlns:p14="http://schemas.microsoft.com/office/powerpoint/2010/main" val="293397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Partial Product Generation</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39</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64024" y="1291905"/>
            <a:ext cx="4925048" cy="4966281"/>
          </a:xfrm>
        </p:spPr>
        <p:txBody>
          <a:bodyPr>
            <a:normAutofit/>
          </a:bodyPr>
          <a:lstStyle/>
          <a:p>
            <a:pPr algn="just">
              <a:buFont typeface="Courier New" panose="02070309020205020404" pitchFamily="49" charset="0"/>
              <a:buChar char="o"/>
            </a:pPr>
            <a:r>
              <a:rPr lang="en-US" sz="1600" dirty="0"/>
              <a:t>For a 2 x 2 MLAM, let the multiplicand be A</a:t>
            </a:r>
            <a:r>
              <a:rPr lang="en-US" sz="1600" baseline="-25000" dirty="0"/>
              <a:t>1</a:t>
            </a:r>
            <a:r>
              <a:rPr lang="en-US" sz="1600" dirty="0"/>
              <a:t>A</a:t>
            </a:r>
            <a:r>
              <a:rPr lang="en-US" sz="1600" baseline="-25000" dirty="0"/>
              <a:t>0</a:t>
            </a:r>
            <a:r>
              <a:rPr lang="en-US" sz="1600" dirty="0"/>
              <a:t> and the multiplier be B</a:t>
            </a:r>
            <a:r>
              <a:rPr lang="en-US" sz="1600" baseline="-25000" dirty="0"/>
              <a:t>1</a:t>
            </a:r>
            <a:r>
              <a:rPr lang="en-US" sz="1600" dirty="0"/>
              <a:t>B</a:t>
            </a:r>
            <a:r>
              <a:rPr lang="en-US" sz="1600" baseline="-25000" dirty="0"/>
              <a:t>0</a:t>
            </a:r>
            <a:r>
              <a:rPr lang="en-US" sz="1600" dirty="0"/>
              <a:t>.</a:t>
            </a:r>
          </a:p>
          <a:p>
            <a:pPr marL="0" indent="0" algn="ctr">
              <a:buNone/>
            </a:pPr>
            <a:r>
              <a:rPr lang="en-US" sz="1600" b="1" dirty="0"/>
              <a:t>Out</a:t>
            </a:r>
            <a:r>
              <a:rPr lang="en-US" sz="1600" b="1" baseline="-25000" dirty="0"/>
              <a:t>0</a:t>
            </a:r>
            <a:r>
              <a:rPr lang="en-US" sz="1600" b="1" dirty="0"/>
              <a:t> = M(A</a:t>
            </a:r>
            <a:r>
              <a:rPr lang="en-US" sz="1600" b="1" baseline="-25000" dirty="0"/>
              <a:t>0</a:t>
            </a:r>
            <a:r>
              <a:rPr lang="en-US" sz="1600" b="1" dirty="0"/>
              <a:t>, B</a:t>
            </a:r>
            <a:r>
              <a:rPr lang="en-US" sz="1600" b="1" baseline="-25000" dirty="0"/>
              <a:t>0</a:t>
            </a:r>
            <a:r>
              <a:rPr lang="en-US" sz="1600" b="1" dirty="0"/>
              <a:t>, 0)</a:t>
            </a:r>
          </a:p>
          <a:p>
            <a:pPr marL="0" indent="0" algn="ctr">
              <a:buNone/>
            </a:pPr>
            <a:r>
              <a:rPr lang="en-US" sz="1600" b="1" dirty="0"/>
              <a:t>Out</a:t>
            </a:r>
            <a:r>
              <a:rPr lang="en-US" sz="1600" b="1" baseline="-25000" dirty="0"/>
              <a:t>1</a:t>
            </a:r>
            <a:r>
              <a:rPr lang="en-US" sz="1600" b="1" dirty="0"/>
              <a:t> = M(A</a:t>
            </a:r>
            <a:r>
              <a:rPr lang="en-US" sz="1600" b="1" baseline="-25000" dirty="0"/>
              <a:t>0</a:t>
            </a:r>
            <a:r>
              <a:rPr lang="en-US" sz="1600" b="1" dirty="0"/>
              <a:t>, B</a:t>
            </a:r>
            <a:r>
              <a:rPr lang="en-US" sz="1600" b="1" baseline="-25000" dirty="0"/>
              <a:t>1</a:t>
            </a:r>
            <a:r>
              <a:rPr lang="en-US" sz="1600" b="1" dirty="0"/>
              <a:t>, 0)</a:t>
            </a:r>
          </a:p>
          <a:p>
            <a:pPr marL="0" indent="0" algn="ctr">
              <a:buNone/>
            </a:pPr>
            <a:r>
              <a:rPr lang="en-US" sz="1600" b="1" dirty="0"/>
              <a:t>Out</a:t>
            </a:r>
            <a:r>
              <a:rPr lang="en-US" sz="1600" b="1" baseline="-25000" dirty="0"/>
              <a:t>2</a:t>
            </a:r>
            <a:r>
              <a:rPr lang="en-US" sz="1600" b="1" dirty="0"/>
              <a:t> = M(A</a:t>
            </a:r>
            <a:r>
              <a:rPr lang="en-US" sz="1600" b="1" baseline="-25000" dirty="0"/>
              <a:t>1</a:t>
            </a:r>
            <a:r>
              <a:rPr lang="en-US" sz="1600" b="1" dirty="0"/>
              <a:t>, B</a:t>
            </a:r>
            <a:r>
              <a:rPr lang="en-US" sz="1600" b="1" baseline="-25000" dirty="0"/>
              <a:t>1</a:t>
            </a:r>
            <a:r>
              <a:rPr lang="en-US" sz="1600" b="1" dirty="0"/>
              <a:t>, 0)</a:t>
            </a:r>
          </a:p>
          <a:p>
            <a:pPr marL="0" indent="0" algn="ctr">
              <a:buNone/>
            </a:pPr>
            <a:r>
              <a:rPr lang="en-US" sz="1600" b="1" dirty="0"/>
              <a:t>∆ = M(A</a:t>
            </a:r>
            <a:r>
              <a:rPr lang="en-US" sz="1600" b="1" baseline="-25000" dirty="0"/>
              <a:t>1</a:t>
            </a:r>
            <a:r>
              <a:rPr lang="en-US" sz="1600" b="1" dirty="0"/>
              <a:t>, B</a:t>
            </a:r>
            <a:r>
              <a:rPr lang="en-US" sz="1600" b="1" baseline="-25000" dirty="0"/>
              <a:t>0</a:t>
            </a:r>
            <a:r>
              <a:rPr lang="en-US" sz="1600" b="1" dirty="0"/>
              <a:t>, 0)</a:t>
            </a:r>
          </a:p>
          <a:p>
            <a:pPr marL="0" indent="0" algn="just">
              <a:buNone/>
            </a:pPr>
            <a:r>
              <a:rPr lang="en-US" sz="1600" dirty="0"/>
              <a:t>where Out</a:t>
            </a:r>
            <a:r>
              <a:rPr lang="en-US" sz="1600" baseline="-25000" dirty="0"/>
              <a:t>0</a:t>
            </a:r>
            <a:r>
              <a:rPr lang="en-US" sz="1600" dirty="0"/>
              <a:t>, Out</a:t>
            </a:r>
            <a:r>
              <a:rPr lang="en-US" sz="1600" baseline="-25000" dirty="0"/>
              <a:t>1</a:t>
            </a:r>
            <a:r>
              <a:rPr lang="en-US" sz="1600" dirty="0"/>
              <a:t>, Out</a:t>
            </a:r>
            <a:r>
              <a:rPr lang="en-US" sz="1600" baseline="-25000" dirty="0"/>
              <a:t>2</a:t>
            </a:r>
            <a:r>
              <a:rPr lang="en-US" sz="1600" dirty="0"/>
              <a:t> are the partial products (PP) and ∆ represents a compliment bit</a:t>
            </a:r>
          </a:p>
        </p:txBody>
      </p:sp>
      <p:pic>
        <p:nvPicPr>
          <p:cNvPr id="5" name="Picture 4">
            <a:extLst>
              <a:ext uri="{FF2B5EF4-FFF2-40B4-BE49-F238E27FC236}">
                <a16:creationId xmlns:a16="http://schemas.microsoft.com/office/drawing/2014/main" id="{B955298F-C76D-FC2F-AABB-B00912C4BE4B}"/>
              </a:ext>
            </a:extLst>
          </p:cNvPr>
          <p:cNvPicPr>
            <a:picLocks noChangeAspect="1"/>
          </p:cNvPicPr>
          <p:nvPr/>
        </p:nvPicPr>
        <p:blipFill>
          <a:blip r:embed="rId2"/>
          <a:stretch>
            <a:fillRect/>
          </a:stretch>
        </p:blipFill>
        <p:spPr>
          <a:xfrm>
            <a:off x="7139918" y="1291905"/>
            <a:ext cx="3734124" cy="4640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7668FE9-9BE2-D2C2-8AA3-7504A899901F}"/>
              </a:ext>
            </a:extLst>
          </p:cNvPr>
          <p:cNvSpPr txBox="1"/>
          <p:nvPr/>
        </p:nvSpPr>
        <p:spPr>
          <a:xfrm>
            <a:off x="7424257" y="6019683"/>
            <a:ext cx="3347207"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12 : </a:t>
            </a:r>
            <a:r>
              <a:rPr lang="en-US" sz="1200" b="1" dirty="0">
                <a:solidFill>
                  <a:srgbClr val="000000"/>
                </a:solidFill>
                <a:latin typeface="Franklin Gothic Book"/>
              </a:rPr>
              <a:t>2x2 MLAM</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 generation schematic diagram</a:t>
            </a:r>
          </a:p>
        </p:txBody>
      </p:sp>
    </p:spTree>
    <p:extLst>
      <p:ext uri="{BB962C8B-B14F-4D97-AF65-F5344CB8AC3E}">
        <p14:creationId xmlns:p14="http://schemas.microsoft.com/office/powerpoint/2010/main" val="377505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Approximate Computing</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64024" y="1291905"/>
            <a:ext cx="10352810" cy="4966281"/>
          </a:xfrm>
        </p:spPr>
        <p:txBody>
          <a:bodyPr>
            <a:normAutofit lnSpcReduction="10000"/>
          </a:bodyPr>
          <a:lstStyle/>
          <a:p>
            <a:pPr marL="0" indent="0" algn="just">
              <a:buNone/>
            </a:pPr>
            <a:r>
              <a:rPr lang="en-US" sz="1600" dirty="0"/>
              <a:t>Approximate computing is a computing paradigm that aims to provide efficient and low-power solutions to computational problems by relaxing the requirement for exact computation and allowing for some degree of error or imprecision in the results. The basic idea behind approximate computing is to trade-off accuracy for efficiency, by accepting some level of error or inexactness in exchange for gains in speed, power consumption, or other performance metrics.</a:t>
            </a:r>
          </a:p>
          <a:p>
            <a:pPr algn="just">
              <a:buFont typeface="Wingdings" panose="05000000000000000000" pitchFamily="2" charset="2"/>
              <a:buChar char="v"/>
            </a:pPr>
            <a:r>
              <a:rPr lang="en-US" sz="1800" b="1" dirty="0"/>
              <a:t>Why approximation?</a:t>
            </a:r>
          </a:p>
          <a:p>
            <a:pPr lvl="1" algn="just">
              <a:buFont typeface="Courier New" panose="02070309020205020404" pitchFamily="49" charset="0"/>
              <a:buChar char="o"/>
            </a:pPr>
            <a:r>
              <a:rPr lang="en-US" sz="1600" dirty="0"/>
              <a:t>Approximation becomes necessary when exact computation is too expensive, time-consuming, or impossible to achieve.</a:t>
            </a:r>
          </a:p>
          <a:p>
            <a:pPr lvl="1" algn="just">
              <a:buFont typeface="Courier New" panose="02070309020205020404" pitchFamily="49" charset="0"/>
              <a:buChar char="o"/>
            </a:pPr>
            <a:r>
              <a:rPr lang="en-US" sz="1600" dirty="0"/>
              <a:t>In many real-world applications, exact computation may require too many resources or be impractical due to limitations in the available technology, the amount of data to be processed, or the complexity of the problem being solved.</a:t>
            </a:r>
          </a:p>
          <a:p>
            <a:pPr lvl="1" algn="just">
              <a:buFont typeface="Courier New" panose="02070309020205020404" pitchFamily="49" charset="0"/>
              <a:buChar char="o"/>
            </a:pPr>
            <a:r>
              <a:rPr lang="en-US" sz="1600" dirty="0"/>
              <a:t>Approximate methods offer a flexible and efficient approach to addressing such challenges, by providing a range of trade-offs between accuracy and performance, depending on the specific requirements of the problem being solved.</a:t>
            </a:r>
          </a:p>
          <a:p>
            <a:pPr lvl="1" algn="just">
              <a:buFont typeface="Courier New" panose="02070309020205020404" pitchFamily="49" charset="0"/>
              <a:buChar char="o"/>
            </a:pPr>
            <a:r>
              <a:rPr lang="en-US" sz="1600" dirty="0"/>
              <a:t>Approximate computing has been used in a variety of domains where the applications are error-tolerant, such as multimedia processing, machine learning, signal processing, scientific computing. Therefore, approximate computing is mostly driven by applications that are related to human perception/cognition and have inherent error resilience.</a:t>
            </a:r>
          </a:p>
          <a:p>
            <a:pPr algn="just">
              <a:buFont typeface="Wingdings" panose="05000000000000000000" pitchFamily="2" charset="2"/>
              <a:buChar char="v"/>
            </a:pPr>
            <a:r>
              <a:rPr lang="en-US" sz="1800" b="1" dirty="0"/>
              <a:t>How to accomplish?</a:t>
            </a:r>
          </a:p>
          <a:p>
            <a:pPr lvl="1" algn="just">
              <a:buFont typeface="Courier New" panose="02070309020205020404" pitchFamily="49" charset="0"/>
              <a:buChar char="o"/>
            </a:pPr>
            <a:r>
              <a:rPr lang="en-US" sz="1600" dirty="0"/>
              <a:t>Hardware: Approximate circuits, Voltage scaling, Storages and Systems</a:t>
            </a:r>
          </a:p>
          <a:p>
            <a:pPr lvl="1" algn="just">
              <a:buFont typeface="Courier New" panose="02070309020205020404" pitchFamily="49" charset="0"/>
              <a:buChar char="o"/>
            </a:pPr>
            <a:r>
              <a:rPr lang="en-US" sz="1600" dirty="0"/>
              <a:t>Software: Reduced-precision arithmetic, Approximate algorithm, Code optimization</a:t>
            </a:r>
          </a:p>
        </p:txBody>
      </p:sp>
    </p:spTree>
    <p:extLst>
      <p:ext uri="{BB962C8B-B14F-4D97-AF65-F5344CB8AC3E}">
        <p14:creationId xmlns:p14="http://schemas.microsoft.com/office/powerpoint/2010/main" val="391246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40</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6325300" y="5653673"/>
            <a:ext cx="3842158"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14 : 8</a:t>
            </a:r>
            <a:r>
              <a:rPr lang="en-US" sz="1200" b="1" dirty="0">
                <a:solidFill>
                  <a:srgbClr val="000000"/>
                </a:solidFill>
                <a:latin typeface="Franklin Gothic Book"/>
              </a:rPr>
              <a:t>x8 MLAM</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 generation schematic diagram</a:t>
            </a:r>
          </a:p>
        </p:txBody>
      </p:sp>
      <p:pic>
        <p:nvPicPr>
          <p:cNvPr id="10" name="Picture 9">
            <a:extLst>
              <a:ext uri="{FF2B5EF4-FFF2-40B4-BE49-F238E27FC236}">
                <a16:creationId xmlns:a16="http://schemas.microsoft.com/office/drawing/2014/main" id="{2A2CC7E8-4C45-69E9-4510-9FFA8949D46B}"/>
              </a:ext>
            </a:extLst>
          </p:cNvPr>
          <p:cNvPicPr>
            <a:picLocks noChangeAspect="1"/>
          </p:cNvPicPr>
          <p:nvPr/>
        </p:nvPicPr>
        <p:blipFill>
          <a:blip r:embed="rId2"/>
          <a:stretch>
            <a:fillRect/>
          </a:stretch>
        </p:blipFill>
        <p:spPr>
          <a:xfrm>
            <a:off x="676712" y="599814"/>
            <a:ext cx="4029512" cy="4930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EE91691-8EAA-2841-DAB7-FB021FB695A8}"/>
              </a:ext>
            </a:extLst>
          </p:cNvPr>
          <p:cNvPicPr>
            <a:picLocks noChangeAspect="1"/>
          </p:cNvPicPr>
          <p:nvPr/>
        </p:nvPicPr>
        <p:blipFill>
          <a:blip r:embed="rId3"/>
          <a:stretch>
            <a:fillRect/>
          </a:stretch>
        </p:blipFill>
        <p:spPr>
          <a:xfrm>
            <a:off x="5016617" y="599814"/>
            <a:ext cx="6307743" cy="4930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C7BAEE26-A823-3D2B-3D02-069DDFE7E125}"/>
              </a:ext>
            </a:extLst>
          </p:cNvPr>
          <p:cNvSpPr txBox="1"/>
          <p:nvPr/>
        </p:nvSpPr>
        <p:spPr>
          <a:xfrm>
            <a:off x="907409" y="5653673"/>
            <a:ext cx="3347207"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13 : 4</a:t>
            </a:r>
            <a:r>
              <a:rPr lang="en-US" sz="1200" b="1" dirty="0">
                <a:solidFill>
                  <a:srgbClr val="000000"/>
                </a:solidFill>
                <a:latin typeface="Franklin Gothic Book"/>
              </a:rPr>
              <a:t>x4 MLAM</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 generation schematic diagram</a:t>
            </a:r>
          </a:p>
        </p:txBody>
      </p:sp>
    </p:spTree>
    <p:extLst>
      <p:ext uri="{BB962C8B-B14F-4D97-AF65-F5344CB8AC3E}">
        <p14:creationId xmlns:p14="http://schemas.microsoft.com/office/powerpoint/2010/main" val="4242209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41</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4311942" y="5955786"/>
            <a:ext cx="386732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15 : 4</a:t>
            </a:r>
            <a:r>
              <a:rPr lang="en-US" sz="1200" b="1" dirty="0">
                <a:solidFill>
                  <a:srgbClr val="000000"/>
                </a:solidFill>
                <a:latin typeface="Franklin Gothic Book"/>
              </a:rPr>
              <a:t>x4 MLAM</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 and complement bit generation</a:t>
            </a:r>
          </a:p>
        </p:txBody>
      </p:sp>
      <p:pic>
        <p:nvPicPr>
          <p:cNvPr id="4" name="Picture 3">
            <a:extLst>
              <a:ext uri="{FF2B5EF4-FFF2-40B4-BE49-F238E27FC236}">
                <a16:creationId xmlns:a16="http://schemas.microsoft.com/office/drawing/2014/main" id="{545964B7-DBEA-63D7-CB98-B86548A65C7C}"/>
              </a:ext>
            </a:extLst>
          </p:cNvPr>
          <p:cNvPicPr>
            <a:picLocks noChangeAspect="1"/>
          </p:cNvPicPr>
          <p:nvPr/>
        </p:nvPicPr>
        <p:blipFill>
          <a:blip r:embed="rId2"/>
          <a:stretch>
            <a:fillRect/>
          </a:stretch>
        </p:blipFill>
        <p:spPr>
          <a:xfrm>
            <a:off x="6693541" y="814205"/>
            <a:ext cx="4808637" cy="2796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2291887-5279-89A3-7688-392F804AA237}"/>
              </a:ext>
            </a:extLst>
          </p:cNvPr>
          <p:cNvPicPr>
            <a:picLocks noChangeAspect="1"/>
          </p:cNvPicPr>
          <p:nvPr/>
        </p:nvPicPr>
        <p:blipFill>
          <a:blip r:embed="rId3"/>
          <a:stretch>
            <a:fillRect/>
          </a:stretch>
        </p:blipFill>
        <p:spPr>
          <a:xfrm>
            <a:off x="788996" y="732996"/>
            <a:ext cx="4557155" cy="4703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BF50DC64-4920-6F66-0DA1-953C0706CC88}"/>
              </a:ext>
            </a:extLst>
          </p:cNvPr>
          <p:cNvSpPr/>
          <p:nvPr/>
        </p:nvSpPr>
        <p:spPr>
          <a:xfrm>
            <a:off x="1367406" y="4186106"/>
            <a:ext cx="3506598" cy="1182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AEC74B2A-3E4C-E870-5956-A9E435E1C21C}"/>
              </a:ext>
            </a:extLst>
          </p:cNvPr>
          <p:cNvCxnSpPr/>
          <p:nvPr/>
        </p:nvCxnSpPr>
        <p:spPr>
          <a:xfrm flipV="1">
            <a:off x="4874004" y="2751589"/>
            <a:ext cx="1753299" cy="2147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3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42</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3959605" y="6182937"/>
            <a:ext cx="512870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16 : 8</a:t>
            </a:r>
            <a:r>
              <a:rPr lang="en-US" sz="1200" b="1" dirty="0">
                <a:solidFill>
                  <a:srgbClr val="000000"/>
                </a:solidFill>
                <a:latin typeface="Franklin Gothic Book"/>
              </a:rPr>
              <a:t>x8 MLAM</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 and complement bit generation schematic diagram</a:t>
            </a:r>
          </a:p>
        </p:txBody>
      </p:sp>
      <p:pic>
        <p:nvPicPr>
          <p:cNvPr id="3" name="Picture 2">
            <a:extLst>
              <a:ext uri="{FF2B5EF4-FFF2-40B4-BE49-F238E27FC236}">
                <a16:creationId xmlns:a16="http://schemas.microsoft.com/office/drawing/2014/main" id="{B775C9CA-70DC-1125-9DD9-CE8B79F69EF6}"/>
              </a:ext>
            </a:extLst>
          </p:cNvPr>
          <p:cNvPicPr>
            <a:picLocks noChangeAspect="1"/>
          </p:cNvPicPr>
          <p:nvPr/>
        </p:nvPicPr>
        <p:blipFill>
          <a:blip r:embed="rId2"/>
          <a:stretch>
            <a:fillRect/>
          </a:stretch>
        </p:blipFill>
        <p:spPr>
          <a:xfrm>
            <a:off x="696169" y="570451"/>
            <a:ext cx="5128704" cy="5377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C2AD8341-BDCF-EC1A-83AA-B0A81671FE6F}"/>
              </a:ext>
            </a:extLst>
          </p:cNvPr>
          <p:cNvPicPr>
            <a:picLocks noChangeAspect="1"/>
          </p:cNvPicPr>
          <p:nvPr/>
        </p:nvPicPr>
        <p:blipFill>
          <a:blip r:embed="rId3"/>
          <a:stretch>
            <a:fillRect/>
          </a:stretch>
        </p:blipFill>
        <p:spPr>
          <a:xfrm rot="5400000">
            <a:off x="6748152" y="-81701"/>
            <a:ext cx="3924055" cy="5228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D99D620A-D2AC-ADBA-BF99-A9228D4F7FFE}"/>
              </a:ext>
            </a:extLst>
          </p:cNvPr>
          <p:cNvSpPr/>
          <p:nvPr/>
        </p:nvSpPr>
        <p:spPr>
          <a:xfrm>
            <a:off x="1384183" y="4202884"/>
            <a:ext cx="3959604" cy="1686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1EB291BA-0F4C-4126-54D5-8D3D3A30C9D7}"/>
              </a:ext>
            </a:extLst>
          </p:cNvPr>
          <p:cNvCxnSpPr>
            <a:cxnSpLocks/>
          </p:cNvCxnSpPr>
          <p:nvPr/>
        </p:nvCxnSpPr>
        <p:spPr>
          <a:xfrm flipV="1">
            <a:off x="5343787" y="4572000"/>
            <a:ext cx="2793534" cy="759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76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Complement Bit Selection</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43</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71550" y="1147177"/>
            <a:ext cx="10352810" cy="5208065"/>
          </a:xfrm>
        </p:spPr>
        <p:txBody>
          <a:bodyPr>
            <a:normAutofit/>
          </a:bodyPr>
          <a:lstStyle/>
          <a:p>
            <a:pPr marL="0" indent="0" algn="just">
              <a:buNone/>
            </a:pPr>
            <a:r>
              <a:rPr lang="en-US" sz="1600" dirty="0"/>
              <a:t>Too many compensation bits will lead to a larger overhead when calculating the subsequent compression; however, too few compensation bits will cause the final result to lose accuracy. Therefore, a tradeoff must be assessed when selecting an appropriate number of compensation bits.</a:t>
            </a:r>
          </a:p>
          <a:p>
            <a:pPr marL="0" indent="0" algn="just">
              <a:buNone/>
            </a:pPr>
            <a:r>
              <a:rPr lang="en-US" sz="1600" dirty="0"/>
              <a:t>When selecting the compensation bits and to control the error within a reasonable bound, the compensation bits for the lowest weight are ignored.</a:t>
            </a:r>
          </a:p>
          <a:p>
            <a:pPr marL="0" indent="0" algn="just">
              <a:buNone/>
            </a:pPr>
            <a:r>
              <a:rPr lang="en-US" sz="1600" dirty="0"/>
              <a:t>To measure the importance of each complement bit        as well as to determine the ignored items, an influence factor denoted by        is defined; this is required to show the impact of a complement bit on the final NMED. For an n x n MLAM, it can be expressed as follows:</a:t>
            </a:r>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r>
              <a:rPr lang="en-US" sz="1600" dirty="0"/>
              <a:t>where 2i denotes the weight of the complement bit; n denotes the size of the multiplier; N denotes the number of cases that the output (∆) is 1 when traversing all possible cases (as a function of n). Only when the inputs are both 1, ∆ is effective (and equal to 1). Except the two inputs of ∆, there are                   possible cases for the inputs of multipliers.</a:t>
            </a:r>
          </a:p>
          <a:p>
            <a:pPr marL="0" indent="0" algn="just">
              <a:buNone/>
            </a:pPr>
            <a:endParaRPr lang="en-US" sz="1600" dirty="0"/>
          </a:p>
        </p:txBody>
      </p:sp>
      <p:pic>
        <p:nvPicPr>
          <p:cNvPr id="5" name="Picture 4">
            <a:extLst>
              <a:ext uri="{FF2B5EF4-FFF2-40B4-BE49-F238E27FC236}">
                <a16:creationId xmlns:a16="http://schemas.microsoft.com/office/drawing/2014/main" id="{1644D9F7-5498-B116-B127-25BD5451340B}"/>
              </a:ext>
            </a:extLst>
          </p:cNvPr>
          <p:cNvPicPr>
            <a:picLocks noChangeAspect="1"/>
          </p:cNvPicPr>
          <p:nvPr/>
        </p:nvPicPr>
        <p:blipFill>
          <a:blip r:embed="rId2"/>
          <a:stretch>
            <a:fillRect/>
          </a:stretch>
        </p:blipFill>
        <p:spPr>
          <a:xfrm>
            <a:off x="5569343" y="2523448"/>
            <a:ext cx="361674" cy="253806"/>
          </a:xfrm>
          <a:prstGeom prst="rect">
            <a:avLst/>
          </a:prstGeom>
        </p:spPr>
      </p:pic>
      <p:pic>
        <p:nvPicPr>
          <p:cNvPr id="8" name="Picture 7">
            <a:extLst>
              <a:ext uri="{FF2B5EF4-FFF2-40B4-BE49-F238E27FC236}">
                <a16:creationId xmlns:a16="http://schemas.microsoft.com/office/drawing/2014/main" id="{6E9FC753-9CF5-947C-BBED-CCD0C4795530}"/>
              </a:ext>
            </a:extLst>
          </p:cNvPr>
          <p:cNvPicPr>
            <a:picLocks noChangeAspect="1"/>
          </p:cNvPicPr>
          <p:nvPr/>
        </p:nvPicPr>
        <p:blipFill>
          <a:blip r:embed="rId3"/>
          <a:stretch>
            <a:fillRect/>
          </a:stretch>
        </p:blipFill>
        <p:spPr>
          <a:xfrm>
            <a:off x="2050451" y="2747830"/>
            <a:ext cx="442813" cy="253807"/>
          </a:xfrm>
          <a:prstGeom prst="rect">
            <a:avLst/>
          </a:prstGeom>
        </p:spPr>
      </p:pic>
      <p:pic>
        <p:nvPicPr>
          <p:cNvPr id="10" name="Picture 9">
            <a:extLst>
              <a:ext uri="{FF2B5EF4-FFF2-40B4-BE49-F238E27FC236}">
                <a16:creationId xmlns:a16="http://schemas.microsoft.com/office/drawing/2014/main" id="{A7983BAB-DD27-465C-1F84-1AAD3BDD8E95}"/>
              </a:ext>
            </a:extLst>
          </p:cNvPr>
          <p:cNvPicPr>
            <a:picLocks noChangeAspect="1"/>
          </p:cNvPicPr>
          <p:nvPr/>
        </p:nvPicPr>
        <p:blipFill>
          <a:blip r:embed="rId4"/>
          <a:stretch>
            <a:fillRect/>
          </a:stretch>
        </p:blipFill>
        <p:spPr>
          <a:xfrm>
            <a:off x="4103197" y="3413284"/>
            <a:ext cx="3985605" cy="807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E97BDAF8-1A03-D711-C7F3-969DB0633CD0}"/>
              </a:ext>
            </a:extLst>
          </p:cNvPr>
          <p:cNvPicPr>
            <a:picLocks noChangeAspect="1"/>
          </p:cNvPicPr>
          <p:nvPr/>
        </p:nvPicPr>
        <p:blipFill>
          <a:blip r:embed="rId5"/>
          <a:stretch>
            <a:fillRect/>
          </a:stretch>
        </p:blipFill>
        <p:spPr>
          <a:xfrm>
            <a:off x="6721693" y="4810568"/>
            <a:ext cx="694175" cy="206049"/>
          </a:xfrm>
          <a:prstGeom prst="rect">
            <a:avLst/>
          </a:prstGeom>
        </p:spPr>
      </p:pic>
      <p:pic>
        <p:nvPicPr>
          <p:cNvPr id="14" name="Picture 13">
            <a:extLst>
              <a:ext uri="{FF2B5EF4-FFF2-40B4-BE49-F238E27FC236}">
                <a16:creationId xmlns:a16="http://schemas.microsoft.com/office/drawing/2014/main" id="{EC543680-A754-B483-0A93-4EE4C867673F}"/>
              </a:ext>
            </a:extLst>
          </p:cNvPr>
          <p:cNvPicPr>
            <a:picLocks noChangeAspect="1"/>
          </p:cNvPicPr>
          <p:nvPr/>
        </p:nvPicPr>
        <p:blipFill>
          <a:blip r:embed="rId6"/>
          <a:stretch>
            <a:fillRect/>
          </a:stretch>
        </p:blipFill>
        <p:spPr>
          <a:xfrm>
            <a:off x="3122200" y="5329790"/>
            <a:ext cx="3330229" cy="381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B443BE60-DFFD-3AEF-0204-8A39BEA1DA89}"/>
              </a:ext>
            </a:extLst>
          </p:cNvPr>
          <p:cNvPicPr>
            <a:picLocks noChangeAspect="1"/>
          </p:cNvPicPr>
          <p:nvPr/>
        </p:nvPicPr>
        <p:blipFill>
          <a:blip r:embed="rId7"/>
          <a:stretch>
            <a:fillRect/>
          </a:stretch>
        </p:blipFill>
        <p:spPr>
          <a:xfrm>
            <a:off x="6996618" y="5200898"/>
            <a:ext cx="1889924" cy="784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329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44</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71550" y="453007"/>
            <a:ext cx="10352810" cy="5902236"/>
          </a:xfrm>
        </p:spPr>
        <p:txBody>
          <a:bodyPr>
            <a:normAutofit/>
          </a:bodyPr>
          <a:lstStyle/>
          <a:p>
            <a:pPr marL="0" indent="0" algn="just">
              <a:buNone/>
            </a:pPr>
            <a:r>
              <a:rPr lang="en-US" sz="1600" dirty="0"/>
              <a:t>The influence factor          has the following properties:</a:t>
            </a:r>
          </a:p>
          <a:p>
            <a:pPr marL="0" indent="0" algn="just">
              <a:buNone/>
            </a:pPr>
            <a:r>
              <a:rPr lang="en-US" sz="1600" dirty="0"/>
              <a:t> </a:t>
            </a:r>
          </a:p>
        </p:txBody>
      </p:sp>
      <p:pic>
        <p:nvPicPr>
          <p:cNvPr id="8" name="Picture 7">
            <a:extLst>
              <a:ext uri="{FF2B5EF4-FFF2-40B4-BE49-F238E27FC236}">
                <a16:creationId xmlns:a16="http://schemas.microsoft.com/office/drawing/2014/main" id="{6E9FC753-9CF5-947C-BBED-CCD0C4795530}"/>
              </a:ext>
            </a:extLst>
          </p:cNvPr>
          <p:cNvPicPr>
            <a:picLocks noChangeAspect="1"/>
          </p:cNvPicPr>
          <p:nvPr/>
        </p:nvPicPr>
        <p:blipFill>
          <a:blip r:embed="rId2"/>
          <a:stretch>
            <a:fillRect/>
          </a:stretch>
        </p:blipFill>
        <p:spPr>
          <a:xfrm>
            <a:off x="2788683" y="502757"/>
            <a:ext cx="442813" cy="253807"/>
          </a:xfrm>
          <a:prstGeom prst="rect">
            <a:avLst/>
          </a:prstGeom>
        </p:spPr>
      </p:pic>
      <p:pic>
        <p:nvPicPr>
          <p:cNvPr id="11" name="Picture 10">
            <a:extLst>
              <a:ext uri="{FF2B5EF4-FFF2-40B4-BE49-F238E27FC236}">
                <a16:creationId xmlns:a16="http://schemas.microsoft.com/office/drawing/2014/main" id="{17DC2361-1FB5-507C-06C9-6D1EF48BBB0D}"/>
              </a:ext>
            </a:extLst>
          </p:cNvPr>
          <p:cNvPicPr>
            <a:picLocks noChangeAspect="1"/>
          </p:cNvPicPr>
          <p:nvPr/>
        </p:nvPicPr>
        <p:blipFill>
          <a:blip r:embed="rId3"/>
          <a:stretch>
            <a:fillRect/>
          </a:stretch>
        </p:blipFill>
        <p:spPr>
          <a:xfrm>
            <a:off x="797919" y="880691"/>
            <a:ext cx="4889817" cy="1120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AD6584E1-CDF9-6AF3-B410-36329980EDBE}"/>
              </a:ext>
            </a:extLst>
          </p:cNvPr>
          <p:cNvPicPr>
            <a:picLocks noChangeAspect="1"/>
          </p:cNvPicPr>
          <p:nvPr/>
        </p:nvPicPr>
        <p:blipFill>
          <a:blip r:embed="rId4"/>
          <a:stretch>
            <a:fillRect/>
          </a:stretch>
        </p:blipFill>
        <p:spPr>
          <a:xfrm>
            <a:off x="797919" y="2212423"/>
            <a:ext cx="4889817" cy="1577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7843D465-6006-A18B-81A9-0BC7071E63A3}"/>
              </a:ext>
            </a:extLst>
          </p:cNvPr>
          <p:cNvPicPr>
            <a:picLocks noChangeAspect="1"/>
          </p:cNvPicPr>
          <p:nvPr/>
        </p:nvPicPr>
        <p:blipFill>
          <a:blip r:embed="rId5"/>
          <a:stretch>
            <a:fillRect/>
          </a:stretch>
        </p:blipFill>
        <p:spPr>
          <a:xfrm>
            <a:off x="797919" y="4001395"/>
            <a:ext cx="4889817" cy="1310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8066D5EA-5C73-FA80-65BB-CACD59ADF28F}"/>
              </a:ext>
            </a:extLst>
          </p:cNvPr>
          <p:cNvPicPr>
            <a:picLocks noChangeAspect="1"/>
          </p:cNvPicPr>
          <p:nvPr/>
        </p:nvPicPr>
        <p:blipFill>
          <a:blip r:embed="rId6"/>
          <a:stretch>
            <a:fillRect/>
          </a:stretch>
        </p:blipFill>
        <p:spPr>
          <a:xfrm>
            <a:off x="6037228" y="880691"/>
            <a:ext cx="5356854" cy="1318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DA0A405B-906A-B859-EB23-CF740DB7BE7E}"/>
              </a:ext>
            </a:extLst>
          </p:cNvPr>
          <p:cNvPicPr>
            <a:picLocks noChangeAspect="1"/>
          </p:cNvPicPr>
          <p:nvPr/>
        </p:nvPicPr>
        <p:blipFill>
          <a:blip r:embed="rId7"/>
          <a:stretch>
            <a:fillRect/>
          </a:stretch>
        </p:blipFill>
        <p:spPr>
          <a:xfrm>
            <a:off x="6059648" y="2387698"/>
            <a:ext cx="5356854" cy="1226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6845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45</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679508" y="2097248"/>
            <a:ext cx="10644852" cy="4257995"/>
          </a:xfrm>
        </p:spPr>
        <p:txBody>
          <a:bodyPr>
            <a:normAutofit/>
          </a:bodyPr>
          <a:lstStyle/>
          <a:p>
            <a:pPr marL="0" indent="0" algn="just">
              <a:buNone/>
            </a:pPr>
            <a:r>
              <a:rPr lang="en-US" sz="1600" dirty="0"/>
              <a:t>Assuming that the number of ignored compensation bits is p; as       of different complement bits are mutually independent and linearly superposed, the NMED of a n x n approximate multiplier is given by:</a:t>
            </a:r>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r>
              <a:rPr lang="en-US" sz="1600" dirty="0"/>
              <a:t>Similar to the above analysis, the expression for MAE can be found. Another influence factor denoted by EC2ix is defined; this is required to show the impact of a complement bit on the final MAE. For an n x n MLAM, it can be expressed as follows:</a:t>
            </a:r>
          </a:p>
          <a:p>
            <a:pPr marL="0" indent="0" algn="just">
              <a:buNone/>
            </a:pPr>
            <a:r>
              <a:rPr lang="en-US" sz="1600" dirty="0"/>
              <a:t> </a:t>
            </a:r>
          </a:p>
          <a:p>
            <a:pPr marL="0" indent="0" algn="just">
              <a:buNone/>
            </a:pPr>
            <a:endParaRPr lang="en-US" sz="1600" dirty="0"/>
          </a:p>
          <a:p>
            <a:pPr marL="0" indent="0" algn="just">
              <a:buNone/>
            </a:pPr>
            <a:r>
              <a:rPr lang="en-US" sz="1600" dirty="0"/>
              <a:t>The MAE of a n x n approximate multiplier is given by:</a:t>
            </a:r>
          </a:p>
          <a:p>
            <a:pPr marL="0" indent="0" algn="just">
              <a:buNone/>
            </a:pPr>
            <a:endParaRPr lang="en-US" sz="1600" dirty="0"/>
          </a:p>
          <a:p>
            <a:pPr marL="0" indent="0" algn="just">
              <a:buNone/>
            </a:pPr>
            <a:endParaRPr lang="en-US" sz="1600" dirty="0"/>
          </a:p>
        </p:txBody>
      </p:sp>
      <p:pic>
        <p:nvPicPr>
          <p:cNvPr id="8" name="Picture 7">
            <a:extLst>
              <a:ext uri="{FF2B5EF4-FFF2-40B4-BE49-F238E27FC236}">
                <a16:creationId xmlns:a16="http://schemas.microsoft.com/office/drawing/2014/main" id="{6E9FC753-9CF5-947C-BBED-CCD0C4795530}"/>
              </a:ext>
            </a:extLst>
          </p:cNvPr>
          <p:cNvPicPr>
            <a:picLocks noChangeAspect="1"/>
          </p:cNvPicPr>
          <p:nvPr/>
        </p:nvPicPr>
        <p:blipFill>
          <a:blip r:embed="rId2"/>
          <a:stretch>
            <a:fillRect/>
          </a:stretch>
        </p:blipFill>
        <p:spPr>
          <a:xfrm>
            <a:off x="6835296" y="2130804"/>
            <a:ext cx="442813" cy="253807"/>
          </a:xfrm>
          <a:prstGeom prst="rect">
            <a:avLst/>
          </a:prstGeom>
        </p:spPr>
      </p:pic>
      <p:pic>
        <p:nvPicPr>
          <p:cNvPr id="2" name="Picture 1">
            <a:extLst>
              <a:ext uri="{FF2B5EF4-FFF2-40B4-BE49-F238E27FC236}">
                <a16:creationId xmlns:a16="http://schemas.microsoft.com/office/drawing/2014/main" id="{DDAECCBD-7013-14EE-7705-26EF9397B5BF}"/>
              </a:ext>
            </a:extLst>
          </p:cNvPr>
          <p:cNvPicPr>
            <a:picLocks noChangeAspect="1"/>
          </p:cNvPicPr>
          <p:nvPr/>
        </p:nvPicPr>
        <p:blipFill>
          <a:blip r:embed="rId3"/>
          <a:stretch>
            <a:fillRect/>
          </a:stretch>
        </p:blipFill>
        <p:spPr>
          <a:xfrm>
            <a:off x="679508" y="527606"/>
            <a:ext cx="10644852" cy="1104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2FF0B812-C568-F544-B294-E5C2B4C4FF0C}"/>
              </a:ext>
            </a:extLst>
          </p:cNvPr>
          <p:cNvSpPr txBox="1"/>
          <p:nvPr/>
        </p:nvSpPr>
        <p:spPr>
          <a:xfrm>
            <a:off x="3456264" y="1764996"/>
            <a:ext cx="390088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12 : </a:t>
            </a:r>
            <a:r>
              <a:rPr lang="en-US" sz="1200" b="1" dirty="0">
                <a:solidFill>
                  <a:srgbClr val="000000"/>
                </a:solidFill>
                <a:latin typeface="Franklin Gothic Book"/>
              </a:rPr>
              <a:t>Value of Influence Factor when n = 4 and n = 8</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6" name="Picture 5">
            <a:extLst>
              <a:ext uri="{FF2B5EF4-FFF2-40B4-BE49-F238E27FC236}">
                <a16:creationId xmlns:a16="http://schemas.microsoft.com/office/drawing/2014/main" id="{2D3CB651-639A-35CB-D114-10A7D2A516C2}"/>
              </a:ext>
            </a:extLst>
          </p:cNvPr>
          <p:cNvPicPr>
            <a:picLocks noChangeAspect="1"/>
          </p:cNvPicPr>
          <p:nvPr/>
        </p:nvPicPr>
        <p:blipFill>
          <a:blip r:embed="rId4"/>
          <a:stretch>
            <a:fillRect/>
          </a:stretch>
        </p:blipFill>
        <p:spPr>
          <a:xfrm>
            <a:off x="3779319" y="2700976"/>
            <a:ext cx="4633362" cy="784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93F199B-19C3-DDE0-5D8E-B46D0D302EF4}"/>
              </a:ext>
            </a:extLst>
          </p:cNvPr>
          <p:cNvPicPr>
            <a:picLocks noChangeAspect="1"/>
          </p:cNvPicPr>
          <p:nvPr/>
        </p:nvPicPr>
        <p:blipFill rotWithShape="1">
          <a:blip r:embed="rId5"/>
          <a:srcRect r="40343"/>
          <a:stretch/>
        </p:blipFill>
        <p:spPr>
          <a:xfrm>
            <a:off x="9799584" y="3688651"/>
            <a:ext cx="476929" cy="320836"/>
          </a:xfrm>
          <a:prstGeom prst="rect">
            <a:avLst/>
          </a:prstGeom>
        </p:spPr>
      </p:pic>
      <p:pic>
        <p:nvPicPr>
          <p:cNvPr id="13" name="Picture 12">
            <a:extLst>
              <a:ext uri="{FF2B5EF4-FFF2-40B4-BE49-F238E27FC236}">
                <a16:creationId xmlns:a16="http://schemas.microsoft.com/office/drawing/2014/main" id="{8C306EB9-7CD5-F996-9541-764CB923849A}"/>
              </a:ext>
            </a:extLst>
          </p:cNvPr>
          <p:cNvPicPr>
            <a:picLocks noChangeAspect="1"/>
          </p:cNvPicPr>
          <p:nvPr/>
        </p:nvPicPr>
        <p:blipFill>
          <a:blip r:embed="rId5"/>
          <a:stretch>
            <a:fillRect/>
          </a:stretch>
        </p:blipFill>
        <p:spPr>
          <a:xfrm>
            <a:off x="5406704" y="4451197"/>
            <a:ext cx="1158340" cy="464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C0A5432D-2F5A-E81C-2F53-4455520B3BA4}"/>
              </a:ext>
            </a:extLst>
          </p:cNvPr>
          <p:cNvPicPr>
            <a:picLocks noChangeAspect="1"/>
          </p:cNvPicPr>
          <p:nvPr/>
        </p:nvPicPr>
        <p:blipFill>
          <a:blip r:embed="rId6"/>
          <a:stretch>
            <a:fillRect/>
          </a:stretch>
        </p:blipFill>
        <p:spPr>
          <a:xfrm>
            <a:off x="3992697" y="5544078"/>
            <a:ext cx="4206605" cy="76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965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46</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679508" y="2155971"/>
            <a:ext cx="10644852" cy="4199271"/>
          </a:xfrm>
        </p:spPr>
        <p:txBody>
          <a:bodyPr>
            <a:normAutofit/>
          </a:bodyPr>
          <a:lstStyle/>
          <a:p>
            <a:pPr marL="0" indent="0" algn="just">
              <a:buNone/>
            </a:pPr>
            <a:r>
              <a:rPr lang="en-US" sz="1600" dirty="0"/>
              <a:t> </a:t>
            </a:r>
          </a:p>
        </p:txBody>
      </p:sp>
      <p:pic>
        <p:nvPicPr>
          <p:cNvPr id="24" name="Picture 23">
            <a:extLst>
              <a:ext uri="{FF2B5EF4-FFF2-40B4-BE49-F238E27FC236}">
                <a16:creationId xmlns:a16="http://schemas.microsoft.com/office/drawing/2014/main" id="{31DC9A2D-2FB8-C86A-6E83-F52730A2711B}"/>
              </a:ext>
            </a:extLst>
          </p:cNvPr>
          <p:cNvPicPr>
            <a:picLocks noChangeAspect="1"/>
          </p:cNvPicPr>
          <p:nvPr/>
        </p:nvPicPr>
        <p:blipFill>
          <a:blip r:embed="rId2"/>
          <a:stretch>
            <a:fillRect/>
          </a:stretch>
        </p:blipFill>
        <p:spPr>
          <a:xfrm>
            <a:off x="751486" y="411218"/>
            <a:ext cx="5045307" cy="5469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BCA920FF-F309-39E3-F33E-2E78B46B02B1}"/>
              </a:ext>
            </a:extLst>
          </p:cNvPr>
          <p:cNvPicPr>
            <a:picLocks noChangeAspect="1"/>
          </p:cNvPicPr>
          <p:nvPr/>
        </p:nvPicPr>
        <p:blipFill>
          <a:blip r:embed="rId3"/>
          <a:stretch>
            <a:fillRect/>
          </a:stretch>
        </p:blipFill>
        <p:spPr>
          <a:xfrm>
            <a:off x="6096000" y="372073"/>
            <a:ext cx="5228360" cy="55086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C7ABFF21-49F7-0605-EA0F-0E0B96153117}"/>
              </a:ext>
            </a:extLst>
          </p:cNvPr>
          <p:cNvSpPr txBox="1"/>
          <p:nvPr/>
        </p:nvSpPr>
        <p:spPr>
          <a:xfrm>
            <a:off x="6988029" y="6019683"/>
            <a:ext cx="3608777"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18 : Complement bit selection (MAE versus p): (a) 4 </a:t>
            </a:r>
            <a:r>
              <a:rPr lang="en-US" sz="1200" b="1" dirty="0">
                <a:solidFill>
                  <a:srgbClr val="000000"/>
                </a:solidFill>
                <a:latin typeface="Franklin Gothic Book"/>
              </a:rPr>
              <a:t>x</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4 MLAM, and (b) 8 x 8 MLAM</a:t>
            </a:r>
            <a:r>
              <a:rPr lang="en-US" sz="1200" b="1" dirty="0">
                <a:solidFill>
                  <a:srgbClr val="000000"/>
                </a:solidFill>
                <a:latin typeface="Franklin Gothic Book"/>
              </a:rPr>
              <a:t>2x2</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sp>
        <p:nvSpPr>
          <p:cNvPr id="28" name="TextBox 27">
            <a:extLst>
              <a:ext uri="{FF2B5EF4-FFF2-40B4-BE49-F238E27FC236}">
                <a16:creationId xmlns:a16="http://schemas.microsoft.com/office/drawing/2014/main" id="{C8C122F2-831D-5A61-5A55-650ACC512CE5}"/>
              </a:ext>
            </a:extLst>
          </p:cNvPr>
          <p:cNvSpPr txBox="1"/>
          <p:nvPr/>
        </p:nvSpPr>
        <p:spPr>
          <a:xfrm>
            <a:off x="1208016" y="6019683"/>
            <a:ext cx="3858934"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17: Complement bit selection (NMED versus p): (a) 4 x 4 MLAM, and (b) 8 x 8 MLAM</a:t>
            </a:r>
          </a:p>
        </p:txBody>
      </p:sp>
    </p:spTree>
    <p:extLst>
      <p:ext uri="{BB962C8B-B14F-4D97-AF65-F5344CB8AC3E}">
        <p14:creationId xmlns:p14="http://schemas.microsoft.com/office/powerpoint/2010/main" val="992697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4 x 4 MLAM</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47</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6837029" y="6221019"/>
            <a:ext cx="393443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20 : 4</a:t>
            </a:r>
            <a:r>
              <a:rPr lang="en-US" sz="1200" b="1" dirty="0">
                <a:solidFill>
                  <a:srgbClr val="000000"/>
                </a:solidFill>
                <a:latin typeface="Franklin Gothic Book"/>
              </a:rPr>
              <a:t>x4 MLAM-EC (p=1)</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pic>
        <p:nvPicPr>
          <p:cNvPr id="9" name="Picture 8">
            <a:extLst>
              <a:ext uri="{FF2B5EF4-FFF2-40B4-BE49-F238E27FC236}">
                <a16:creationId xmlns:a16="http://schemas.microsoft.com/office/drawing/2014/main" id="{BB77B80A-914F-B0B2-7941-B6E6C13364B1}"/>
              </a:ext>
            </a:extLst>
          </p:cNvPr>
          <p:cNvPicPr>
            <a:picLocks noChangeAspect="1"/>
          </p:cNvPicPr>
          <p:nvPr/>
        </p:nvPicPr>
        <p:blipFill>
          <a:blip r:embed="rId2"/>
          <a:stretch>
            <a:fillRect/>
          </a:stretch>
        </p:blipFill>
        <p:spPr>
          <a:xfrm>
            <a:off x="6128905" y="1231067"/>
            <a:ext cx="5197290" cy="4838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483D72D-3CF3-FED4-217D-4CD8B5C39DFA}"/>
              </a:ext>
            </a:extLst>
          </p:cNvPr>
          <p:cNvPicPr>
            <a:picLocks noChangeAspect="1"/>
          </p:cNvPicPr>
          <p:nvPr/>
        </p:nvPicPr>
        <p:blipFill rotWithShape="1">
          <a:blip r:embed="rId3"/>
          <a:srcRect t="21896" b="18654"/>
          <a:stretch/>
        </p:blipFill>
        <p:spPr>
          <a:xfrm>
            <a:off x="634662" y="1249959"/>
            <a:ext cx="4849046" cy="4819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36856FFD-E309-B4BB-7E5E-AE42A8A152F3}"/>
              </a:ext>
            </a:extLst>
          </p:cNvPr>
          <p:cNvSpPr txBox="1"/>
          <p:nvPr/>
        </p:nvSpPr>
        <p:spPr>
          <a:xfrm>
            <a:off x="1420535" y="6205919"/>
            <a:ext cx="393443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19 : 4</a:t>
            </a:r>
            <a:r>
              <a:rPr lang="en-US" sz="1200" b="1" dirty="0">
                <a:solidFill>
                  <a:srgbClr val="000000"/>
                </a:solidFill>
                <a:latin typeface="Franklin Gothic Book"/>
              </a:rPr>
              <a:t>x4 MLAM-EC (p=1)</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PPR circuitry</a:t>
            </a:r>
          </a:p>
        </p:txBody>
      </p:sp>
    </p:spTree>
    <p:extLst>
      <p:ext uri="{BB962C8B-B14F-4D97-AF65-F5344CB8AC3E}">
        <p14:creationId xmlns:p14="http://schemas.microsoft.com/office/powerpoint/2010/main" val="1988486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48</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6912529" y="6019683"/>
            <a:ext cx="385893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2 : 4</a:t>
            </a:r>
            <a:r>
              <a:rPr lang="en-US" sz="1200" b="1" dirty="0">
                <a:solidFill>
                  <a:srgbClr val="000000"/>
                </a:solidFill>
                <a:latin typeface="Franklin Gothic Book"/>
              </a:rPr>
              <a:t>x4 MLAM-AC2 (p=1)</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pic>
        <p:nvPicPr>
          <p:cNvPr id="8" name="Picture 7">
            <a:extLst>
              <a:ext uri="{FF2B5EF4-FFF2-40B4-BE49-F238E27FC236}">
                <a16:creationId xmlns:a16="http://schemas.microsoft.com/office/drawing/2014/main" id="{43ECD415-6AAC-F6B3-EBB2-44F63C384E31}"/>
              </a:ext>
            </a:extLst>
          </p:cNvPr>
          <p:cNvPicPr>
            <a:picLocks noChangeAspect="1"/>
          </p:cNvPicPr>
          <p:nvPr/>
        </p:nvPicPr>
        <p:blipFill>
          <a:blip r:embed="rId2"/>
          <a:stretch>
            <a:fillRect/>
          </a:stretch>
        </p:blipFill>
        <p:spPr>
          <a:xfrm>
            <a:off x="6233020" y="641249"/>
            <a:ext cx="5091340" cy="5273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ACD835E-1FE3-F822-8D30-D5156FB9ECC1}"/>
              </a:ext>
            </a:extLst>
          </p:cNvPr>
          <p:cNvPicPr>
            <a:picLocks noChangeAspect="1"/>
          </p:cNvPicPr>
          <p:nvPr/>
        </p:nvPicPr>
        <p:blipFill rotWithShape="1">
          <a:blip r:embed="rId3"/>
          <a:srcRect b="29297"/>
          <a:stretch/>
        </p:blipFill>
        <p:spPr>
          <a:xfrm>
            <a:off x="867640" y="641249"/>
            <a:ext cx="4849046" cy="5273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F2018EB0-99E3-ADE1-8795-46AFBB304DA5}"/>
              </a:ext>
            </a:extLst>
          </p:cNvPr>
          <p:cNvSpPr txBox="1"/>
          <p:nvPr/>
        </p:nvSpPr>
        <p:spPr>
          <a:xfrm>
            <a:off x="1585521" y="6087485"/>
            <a:ext cx="393443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21 : 4</a:t>
            </a:r>
            <a:r>
              <a:rPr lang="en-US" sz="1200" b="1" dirty="0">
                <a:solidFill>
                  <a:srgbClr val="000000"/>
                </a:solidFill>
                <a:latin typeface="Franklin Gothic Book"/>
              </a:rPr>
              <a:t>x4 MLAM-AC2 (p=1)</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PPR circuitry</a:t>
            </a:r>
          </a:p>
        </p:txBody>
      </p:sp>
    </p:spTree>
    <p:extLst>
      <p:ext uri="{BB962C8B-B14F-4D97-AF65-F5344CB8AC3E}">
        <p14:creationId xmlns:p14="http://schemas.microsoft.com/office/powerpoint/2010/main" val="691354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49</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6954473" y="6019683"/>
            <a:ext cx="3816991"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24</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4</a:t>
            </a:r>
            <a:r>
              <a:rPr lang="en-US" sz="1200" b="1" dirty="0">
                <a:solidFill>
                  <a:srgbClr val="000000"/>
                </a:solidFill>
                <a:latin typeface="Franklin Gothic Book"/>
              </a:rPr>
              <a:t>x4 MLAM-AC2 (p=4)</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pic>
        <p:nvPicPr>
          <p:cNvPr id="3" name="Picture 2">
            <a:extLst>
              <a:ext uri="{FF2B5EF4-FFF2-40B4-BE49-F238E27FC236}">
                <a16:creationId xmlns:a16="http://schemas.microsoft.com/office/drawing/2014/main" id="{3B3AE698-C82E-33B0-2626-BDB765453E62}"/>
              </a:ext>
            </a:extLst>
          </p:cNvPr>
          <p:cNvPicPr>
            <a:picLocks noChangeAspect="1"/>
          </p:cNvPicPr>
          <p:nvPr/>
        </p:nvPicPr>
        <p:blipFill>
          <a:blip r:embed="rId2"/>
          <a:stretch>
            <a:fillRect/>
          </a:stretch>
        </p:blipFill>
        <p:spPr>
          <a:xfrm>
            <a:off x="6434356" y="654342"/>
            <a:ext cx="4890004" cy="5194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98D916D5-0CC6-8FA6-C241-7CF620E287F9}"/>
              </a:ext>
            </a:extLst>
          </p:cNvPr>
          <p:cNvPicPr>
            <a:picLocks noChangeAspect="1"/>
          </p:cNvPicPr>
          <p:nvPr/>
        </p:nvPicPr>
        <p:blipFill rotWithShape="1">
          <a:blip r:embed="rId3"/>
          <a:srcRect b="34490"/>
          <a:stretch/>
        </p:blipFill>
        <p:spPr>
          <a:xfrm>
            <a:off x="908599" y="654342"/>
            <a:ext cx="4849046" cy="5194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A39643FD-E352-C44A-0E97-7E5BA6E747A5}"/>
              </a:ext>
            </a:extLst>
          </p:cNvPr>
          <p:cNvSpPr txBox="1"/>
          <p:nvPr/>
        </p:nvSpPr>
        <p:spPr>
          <a:xfrm>
            <a:off x="1378591" y="6019683"/>
            <a:ext cx="393443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23 : 4</a:t>
            </a:r>
            <a:r>
              <a:rPr lang="en-US" sz="1200" b="1" dirty="0">
                <a:solidFill>
                  <a:srgbClr val="000000"/>
                </a:solidFill>
                <a:latin typeface="Franklin Gothic Book"/>
              </a:rPr>
              <a:t>x4 MLAM-AC2 (p=4)</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PPR circuitry</a:t>
            </a:r>
          </a:p>
        </p:txBody>
      </p:sp>
    </p:spTree>
    <p:extLst>
      <p:ext uri="{BB962C8B-B14F-4D97-AF65-F5344CB8AC3E}">
        <p14:creationId xmlns:p14="http://schemas.microsoft.com/office/powerpoint/2010/main" val="64636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Aim</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64024" y="1291905"/>
            <a:ext cx="10352810" cy="4966281"/>
          </a:xfrm>
        </p:spPr>
        <p:txBody>
          <a:bodyPr>
            <a:normAutofit/>
          </a:bodyPr>
          <a:lstStyle/>
          <a:p>
            <a:pPr marL="0" indent="0" algn="just">
              <a:buNone/>
            </a:pPr>
            <a:r>
              <a:rPr lang="en-US" sz="1600" dirty="0"/>
              <a:t>The paper proposes the following designs:</a:t>
            </a:r>
          </a:p>
          <a:p>
            <a:pPr marL="0" indent="0" algn="just">
              <a:buNone/>
            </a:pPr>
            <a:endParaRPr lang="en-US" sz="1600" dirty="0"/>
          </a:p>
          <a:p>
            <a:pPr marL="857250" lvl="1" indent="-400050" algn="just">
              <a:buFont typeface="+mj-lt"/>
              <a:buAutoNum type="romanUcPeriod"/>
            </a:pPr>
            <a:r>
              <a:rPr lang="en-US" sz="1600" dirty="0"/>
              <a:t>A new 2-bit </a:t>
            </a:r>
            <a:r>
              <a:rPr lang="en-US" sz="1600" b="1" dirty="0"/>
              <a:t>MLAFA</a:t>
            </a:r>
            <a:r>
              <a:rPr lang="en-US" sz="1600" dirty="0"/>
              <a:t> </a:t>
            </a:r>
            <a:r>
              <a:rPr lang="en-US" sz="1600" b="1" dirty="0"/>
              <a:t>(Majority Logic Approximate Full Adder) </a:t>
            </a:r>
            <a:r>
              <a:rPr lang="en-US" sz="1600" dirty="0"/>
              <a:t>is proposed based on truth table reduction; it can be used for multi-bit approximate adder design;</a:t>
            </a:r>
          </a:p>
          <a:p>
            <a:pPr marL="857250" lvl="1" indent="-400050" algn="just">
              <a:buFont typeface="+mj-lt"/>
              <a:buAutoNum type="romanUcPeriod"/>
            </a:pPr>
            <a:endParaRPr lang="en-US" sz="1600" dirty="0"/>
          </a:p>
          <a:p>
            <a:pPr marL="857250" lvl="1" indent="-400050" algn="just">
              <a:buFont typeface="+mj-lt"/>
              <a:buAutoNum type="romanUcPeriod"/>
            </a:pPr>
            <a:r>
              <a:rPr lang="en-US" sz="1600" dirty="0"/>
              <a:t>A 2 x 2 </a:t>
            </a:r>
            <a:r>
              <a:rPr lang="en-US" sz="1600" b="1" dirty="0"/>
              <a:t>MLAM</a:t>
            </a:r>
            <a:r>
              <a:rPr lang="en-US" sz="1600" dirty="0"/>
              <a:t> </a:t>
            </a:r>
            <a:r>
              <a:rPr lang="en-US" sz="1600" b="1" dirty="0"/>
              <a:t>(Majority Logic Approximate Multiplier) </a:t>
            </a:r>
            <a:r>
              <a:rPr lang="en-US" sz="1600" dirty="0"/>
              <a:t>is proposed and complement bits are introduced;</a:t>
            </a:r>
          </a:p>
          <a:p>
            <a:pPr marL="857250" lvl="1" indent="-400050" algn="just">
              <a:buFont typeface="+mj-lt"/>
              <a:buAutoNum type="romanUcPeriod"/>
            </a:pPr>
            <a:endParaRPr lang="en-US" sz="1600" dirty="0"/>
          </a:p>
          <a:p>
            <a:pPr marL="857250" lvl="1" indent="-400050" algn="just">
              <a:buFont typeface="+mj-lt"/>
              <a:buAutoNum type="romanUcPeriod"/>
            </a:pPr>
            <a:r>
              <a:rPr lang="en-US" sz="1600" dirty="0"/>
              <a:t>A novel analysis for selecting </a:t>
            </a:r>
            <a:r>
              <a:rPr lang="en-US" sz="1600" b="1" dirty="0"/>
              <a:t>complement bits </a:t>
            </a:r>
            <a:r>
              <a:rPr lang="en-US" sz="1600" dirty="0"/>
              <a:t>is presented;</a:t>
            </a:r>
          </a:p>
          <a:p>
            <a:pPr marL="857250" lvl="1" indent="-400050" algn="just">
              <a:buFont typeface="+mj-lt"/>
              <a:buAutoNum type="romanUcPeriod"/>
            </a:pPr>
            <a:endParaRPr lang="en-US" sz="1600" dirty="0"/>
          </a:p>
          <a:p>
            <a:pPr marL="857250" lvl="1" indent="-400050" algn="just">
              <a:buFont typeface="+mj-lt"/>
              <a:buAutoNum type="romanUcPeriod"/>
            </a:pPr>
            <a:r>
              <a:rPr lang="en-US" sz="1600" b="1" dirty="0"/>
              <a:t>MLACs (Majority Logic Approximate Compressors) </a:t>
            </a:r>
            <a:r>
              <a:rPr lang="en-US" sz="1600" dirty="0"/>
              <a:t>based on K-Map simplification and 1-bit MLAFAs are proposed;</a:t>
            </a:r>
          </a:p>
          <a:p>
            <a:pPr marL="857250" lvl="1" indent="-400050" algn="just">
              <a:buFont typeface="+mj-lt"/>
              <a:buAutoNum type="romanUcPeriod"/>
            </a:pPr>
            <a:endParaRPr lang="en-US" sz="1600" dirty="0"/>
          </a:p>
          <a:p>
            <a:pPr marL="857250" lvl="1" indent="-400050" algn="just">
              <a:buFont typeface="+mj-lt"/>
              <a:buAutoNum type="romanUcPeriod"/>
            </a:pPr>
            <a:r>
              <a:rPr lang="en-US" sz="1600" dirty="0"/>
              <a:t>Exact as well as </a:t>
            </a:r>
            <a:r>
              <a:rPr lang="en-US" sz="1600" b="1" dirty="0"/>
              <a:t>approximate pipelined reduction circuits </a:t>
            </a:r>
            <a:r>
              <a:rPr lang="en-US" sz="1600" dirty="0"/>
              <a:t>for 4 x 4 and 8 x 8 MLAMs are proposed.</a:t>
            </a:r>
          </a:p>
          <a:p>
            <a:pPr marL="0" indent="0" algn="just">
              <a:buNone/>
            </a:pPr>
            <a:endParaRPr lang="en-US" sz="1600" dirty="0"/>
          </a:p>
        </p:txBody>
      </p:sp>
    </p:spTree>
    <p:extLst>
      <p:ext uri="{BB962C8B-B14F-4D97-AF65-F5344CB8AC3E}">
        <p14:creationId xmlns:p14="http://schemas.microsoft.com/office/powerpoint/2010/main" val="3165898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50</a:t>
            </a:fld>
            <a:endParaRPr lang="en-US" dirty="0"/>
          </a:p>
        </p:txBody>
      </p:sp>
      <p:graphicFrame>
        <p:nvGraphicFramePr>
          <p:cNvPr id="2" name="Table 1">
            <a:extLst>
              <a:ext uri="{FF2B5EF4-FFF2-40B4-BE49-F238E27FC236}">
                <a16:creationId xmlns:a16="http://schemas.microsoft.com/office/drawing/2014/main" id="{80BEC0B8-C52E-F575-9B35-A2C625CAB8F4}"/>
              </a:ext>
            </a:extLst>
          </p:cNvPr>
          <p:cNvGraphicFramePr>
            <a:graphicFrameLocks noGrp="1"/>
          </p:cNvGraphicFramePr>
          <p:nvPr>
            <p:extLst>
              <p:ext uri="{D42A27DB-BD31-4B8C-83A1-F6EECF244321}">
                <p14:modId xmlns:p14="http://schemas.microsoft.com/office/powerpoint/2010/main" val="1836400333"/>
              </p:ext>
            </p:extLst>
          </p:nvPr>
        </p:nvGraphicFramePr>
        <p:xfrm>
          <a:off x="1493240" y="1069725"/>
          <a:ext cx="8906312" cy="3334495"/>
        </p:xfrm>
        <a:graphic>
          <a:graphicData uri="http://schemas.openxmlformats.org/drawingml/2006/table">
            <a:tbl>
              <a:tblPr firstRow="1" bandRow="1">
                <a:tableStyleId>{5C22544A-7EE6-4342-B048-85BDC9FD1C3A}</a:tableStyleId>
              </a:tblPr>
              <a:tblGrid>
                <a:gridCol w="3503802">
                  <a:extLst>
                    <a:ext uri="{9D8B030D-6E8A-4147-A177-3AD203B41FA5}">
                      <a16:colId xmlns:a16="http://schemas.microsoft.com/office/drawing/2014/main" val="241840959"/>
                    </a:ext>
                  </a:extLst>
                </a:gridCol>
                <a:gridCol w="721454">
                  <a:extLst>
                    <a:ext uri="{9D8B030D-6E8A-4147-A177-3AD203B41FA5}">
                      <a16:colId xmlns:a16="http://schemas.microsoft.com/office/drawing/2014/main" val="1743922001"/>
                    </a:ext>
                  </a:extLst>
                </a:gridCol>
                <a:gridCol w="998289">
                  <a:extLst>
                    <a:ext uri="{9D8B030D-6E8A-4147-A177-3AD203B41FA5}">
                      <a16:colId xmlns:a16="http://schemas.microsoft.com/office/drawing/2014/main" val="2187725297"/>
                    </a:ext>
                  </a:extLst>
                </a:gridCol>
                <a:gridCol w="1124125">
                  <a:extLst>
                    <a:ext uri="{9D8B030D-6E8A-4147-A177-3AD203B41FA5}">
                      <a16:colId xmlns:a16="http://schemas.microsoft.com/office/drawing/2014/main" val="4118049111"/>
                    </a:ext>
                  </a:extLst>
                </a:gridCol>
                <a:gridCol w="1249960">
                  <a:extLst>
                    <a:ext uri="{9D8B030D-6E8A-4147-A177-3AD203B41FA5}">
                      <a16:colId xmlns:a16="http://schemas.microsoft.com/office/drawing/2014/main" val="943161"/>
                    </a:ext>
                  </a:extLst>
                </a:gridCol>
                <a:gridCol w="1308682">
                  <a:extLst>
                    <a:ext uri="{9D8B030D-6E8A-4147-A177-3AD203B41FA5}">
                      <a16:colId xmlns:a16="http://schemas.microsoft.com/office/drawing/2014/main" val="1481105173"/>
                    </a:ext>
                  </a:extLst>
                </a:gridCol>
              </a:tblGrid>
              <a:tr h="1217815">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a:t>D</a:t>
                      </a:r>
                      <a:r>
                        <a:rPr lang="en-IN" baseline="0" dirty="0"/>
                        <a:t>elay</a:t>
                      </a:r>
                      <a:endParaRPr lang="en-IN" baseline="-25000" dirty="0"/>
                    </a:p>
                    <a:p>
                      <a:pPr algn="ctr"/>
                      <a:r>
                        <a:rPr lang="en-IN" baseline="0" dirty="0"/>
                        <a:t>(in ps)</a:t>
                      </a:r>
                      <a:endParaRPr lang="en-IN" baseline="-25000"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705560">
                <a:tc>
                  <a:txBody>
                    <a:bodyPr/>
                    <a:lstStyle/>
                    <a:p>
                      <a:pPr algn="ctr"/>
                      <a:r>
                        <a:rPr lang="en-IN" dirty="0"/>
                        <a:t>4x4 MLAM-EC (p=1)</a:t>
                      </a:r>
                    </a:p>
                  </a:txBody>
                  <a:tcPr/>
                </a:tc>
                <a:tc>
                  <a:txBody>
                    <a:bodyPr/>
                    <a:lstStyle/>
                    <a:p>
                      <a:pPr algn="ctr"/>
                      <a:r>
                        <a:rPr lang="en-IN" dirty="0"/>
                        <a:t>39</a:t>
                      </a:r>
                    </a:p>
                  </a:txBody>
                  <a:tcPr/>
                </a:tc>
                <a:tc>
                  <a:txBody>
                    <a:bodyPr/>
                    <a:lstStyle/>
                    <a:p>
                      <a:pPr algn="ctr"/>
                      <a:r>
                        <a:rPr lang="en-IN" dirty="0"/>
                        <a:t>16</a:t>
                      </a:r>
                    </a:p>
                  </a:txBody>
                  <a:tcPr/>
                </a:tc>
                <a:tc>
                  <a:txBody>
                    <a:bodyPr/>
                    <a:lstStyle/>
                    <a:p>
                      <a:pPr algn="ctr"/>
                      <a:r>
                        <a:rPr lang="en-IN" dirty="0"/>
                        <a:t>1140</a:t>
                      </a:r>
                    </a:p>
                  </a:txBody>
                  <a:tcPr/>
                </a:tc>
                <a:tc>
                  <a:txBody>
                    <a:bodyPr/>
                    <a:lstStyle/>
                    <a:p>
                      <a:pPr algn="ctr"/>
                      <a:r>
                        <a:rPr lang="en-IN" dirty="0"/>
                        <a:t>2.22</a:t>
                      </a:r>
                    </a:p>
                  </a:txBody>
                  <a:tcPr/>
                </a:tc>
                <a:tc>
                  <a:txBody>
                    <a:bodyPr/>
                    <a:lstStyle/>
                    <a:p>
                      <a:pPr algn="ctr"/>
                      <a:r>
                        <a:rPr lang="en-IN" dirty="0"/>
                        <a:t>2</a:t>
                      </a:r>
                    </a:p>
                  </a:txBody>
                  <a:tcPr/>
                </a:tc>
                <a:extLst>
                  <a:ext uri="{0D108BD9-81ED-4DB2-BD59-A6C34878D82A}">
                    <a16:rowId xmlns:a16="http://schemas.microsoft.com/office/drawing/2014/main" val="718254537"/>
                  </a:ext>
                </a:extLst>
              </a:tr>
              <a:tr h="705560">
                <a:tc>
                  <a:txBody>
                    <a:bodyPr/>
                    <a:lstStyle/>
                    <a:p>
                      <a:pPr algn="ctr"/>
                      <a:r>
                        <a:rPr lang="en-IN" dirty="0"/>
                        <a:t>4x4 MLAM-AC2 (p=1) MLAC22-2</a:t>
                      </a:r>
                    </a:p>
                  </a:txBody>
                  <a:tcPr/>
                </a:tc>
                <a:tc>
                  <a:txBody>
                    <a:bodyPr/>
                    <a:lstStyle/>
                    <a:p>
                      <a:pPr algn="ctr"/>
                      <a:r>
                        <a:rPr lang="en-IN" dirty="0"/>
                        <a:t>33</a:t>
                      </a:r>
                    </a:p>
                  </a:txBody>
                  <a:tcPr/>
                </a:tc>
                <a:tc>
                  <a:txBody>
                    <a:bodyPr/>
                    <a:lstStyle/>
                    <a:p>
                      <a:pPr algn="ctr"/>
                      <a:r>
                        <a:rPr lang="en-IN" dirty="0"/>
                        <a:t>13</a:t>
                      </a:r>
                    </a:p>
                  </a:txBody>
                  <a:tcPr/>
                </a:tc>
                <a:tc>
                  <a:txBody>
                    <a:bodyPr/>
                    <a:lstStyle/>
                    <a:p>
                      <a:pPr algn="ctr"/>
                      <a:r>
                        <a:rPr lang="en-IN" dirty="0"/>
                        <a:t>1024</a:t>
                      </a:r>
                    </a:p>
                  </a:txBody>
                  <a:tcPr/>
                </a:tc>
                <a:tc>
                  <a:txBody>
                    <a:bodyPr/>
                    <a:lstStyle/>
                    <a:p>
                      <a:pPr algn="ctr"/>
                      <a:r>
                        <a:rPr lang="en-IN" dirty="0"/>
                        <a:t>14.44</a:t>
                      </a:r>
                    </a:p>
                  </a:txBody>
                  <a:tcPr/>
                </a:tc>
                <a:tc>
                  <a:txBody>
                    <a:bodyPr/>
                    <a:lstStyle/>
                    <a:p>
                      <a:pPr algn="ctr"/>
                      <a:r>
                        <a:rPr lang="en-IN" dirty="0"/>
                        <a:t>12</a:t>
                      </a:r>
                    </a:p>
                  </a:txBody>
                  <a:tcPr/>
                </a:tc>
                <a:extLst>
                  <a:ext uri="{0D108BD9-81ED-4DB2-BD59-A6C34878D82A}">
                    <a16:rowId xmlns:a16="http://schemas.microsoft.com/office/drawing/2014/main" val="1802106751"/>
                  </a:ext>
                </a:extLst>
              </a:tr>
              <a:tr h="705560">
                <a:tc>
                  <a:txBody>
                    <a:bodyPr/>
                    <a:lstStyle/>
                    <a:p>
                      <a:pPr algn="ctr"/>
                      <a:r>
                        <a:rPr lang="en-IN" dirty="0"/>
                        <a:t>4x4 MLAM-AC2 (p=4)</a:t>
                      </a:r>
                    </a:p>
                  </a:txBody>
                  <a:tcPr/>
                </a:tc>
                <a:tc>
                  <a:txBody>
                    <a:bodyPr/>
                    <a:lstStyle/>
                    <a:p>
                      <a:pPr algn="ctr"/>
                      <a:r>
                        <a:rPr lang="en-IN" dirty="0"/>
                        <a:t>24</a:t>
                      </a:r>
                    </a:p>
                  </a:txBody>
                  <a:tcPr/>
                </a:tc>
                <a:tc>
                  <a:txBody>
                    <a:bodyPr/>
                    <a:lstStyle/>
                    <a:p>
                      <a:pPr algn="ctr"/>
                      <a:r>
                        <a:rPr lang="en-IN" dirty="0"/>
                        <a:t>9</a:t>
                      </a:r>
                    </a:p>
                  </a:txBody>
                  <a:tcPr/>
                </a:tc>
                <a:tc>
                  <a:txBody>
                    <a:bodyPr/>
                    <a:lstStyle/>
                    <a:p>
                      <a:pPr algn="ctr"/>
                      <a:r>
                        <a:rPr lang="en-IN" dirty="0"/>
                        <a:t>812</a:t>
                      </a:r>
                    </a:p>
                  </a:txBody>
                  <a:tcPr/>
                </a:tc>
                <a:tc>
                  <a:txBody>
                    <a:bodyPr/>
                    <a:lstStyle/>
                    <a:p>
                      <a:pPr algn="ctr"/>
                      <a:r>
                        <a:rPr lang="en-IN" dirty="0"/>
                        <a:t>61.59</a:t>
                      </a:r>
                    </a:p>
                  </a:txBody>
                  <a:tcPr/>
                </a:tc>
                <a:tc>
                  <a:txBody>
                    <a:bodyPr/>
                    <a:lstStyle/>
                    <a:p>
                      <a:pPr algn="ctr"/>
                      <a:r>
                        <a:rPr lang="en-IN" dirty="0"/>
                        <a:t>66</a:t>
                      </a:r>
                    </a:p>
                  </a:txBody>
                  <a:tcPr/>
                </a:tc>
                <a:extLst>
                  <a:ext uri="{0D108BD9-81ED-4DB2-BD59-A6C34878D82A}">
                    <a16:rowId xmlns:a16="http://schemas.microsoft.com/office/drawing/2014/main" val="4233889668"/>
                  </a:ext>
                </a:extLst>
              </a:tr>
            </a:tbl>
          </a:graphicData>
        </a:graphic>
      </p:graphicFrame>
      <p:sp>
        <p:nvSpPr>
          <p:cNvPr id="3" name="TextBox 2">
            <a:extLst>
              <a:ext uri="{FF2B5EF4-FFF2-40B4-BE49-F238E27FC236}">
                <a16:creationId xmlns:a16="http://schemas.microsoft.com/office/drawing/2014/main" id="{A7EA3143-6B8C-35E8-E80E-972D21A27B04}"/>
              </a:ext>
            </a:extLst>
          </p:cNvPr>
          <p:cNvSpPr txBox="1"/>
          <p:nvPr/>
        </p:nvSpPr>
        <p:spPr>
          <a:xfrm>
            <a:off x="4328330" y="4511017"/>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13 : Comparison of </a:t>
            </a:r>
            <a:r>
              <a:rPr lang="en-US" sz="1200" b="1" dirty="0">
                <a:solidFill>
                  <a:srgbClr val="000000"/>
                </a:solidFill>
                <a:latin typeface="Franklin Gothic Book"/>
              </a:rPr>
              <a:t>4x4</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MLAMs</a:t>
            </a:r>
          </a:p>
        </p:txBody>
      </p:sp>
    </p:spTree>
    <p:extLst>
      <p:ext uri="{BB962C8B-B14F-4D97-AF65-F5344CB8AC3E}">
        <p14:creationId xmlns:p14="http://schemas.microsoft.com/office/powerpoint/2010/main" val="3789411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8 x 8 MLAM</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51</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3196206" y="5744379"/>
            <a:ext cx="572968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25</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MLAM1_8X8_p1 [</a:t>
            </a:r>
            <a:r>
              <a:rPr lang="en-US" sz="1200" b="1" dirty="0">
                <a:solidFill>
                  <a:srgbClr val="000000"/>
                </a:solidFill>
                <a:latin typeface="Franklin Gothic Book"/>
              </a:rPr>
              <a:t>8x8 MLAM using 4x4 and exact PPR] </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schematic diagram</a:t>
            </a:r>
          </a:p>
        </p:txBody>
      </p:sp>
      <p:pic>
        <p:nvPicPr>
          <p:cNvPr id="4" name="Picture 3">
            <a:extLst>
              <a:ext uri="{FF2B5EF4-FFF2-40B4-BE49-F238E27FC236}">
                <a16:creationId xmlns:a16="http://schemas.microsoft.com/office/drawing/2014/main" id="{0EB58336-E491-946C-61BF-8EA861F0948A}"/>
              </a:ext>
            </a:extLst>
          </p:cNvPr>
          <p:cNvPicPr>
            <a:picLocks noChangeAspect="1"/>
          </p:cNvPicPr>
          <p:nvPr/>
        </p:nvPicPr>
        <p:blipFill>
          <a:blip r:embed="rId2"/>
          <a:stretch>
            <a:fillRect/>
          </a:stretch>
        </p:blipFill>
        <p:spPr>
          <a:xfrm>
            <a:off x="925382" y="1257112"/>
            <a:ext cx="10341236" cy="4343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3170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52</a:t>
            </a:fld>
            <a:endParaRPr lang="en-US" dirty="0"/>
          </a:p>
        </p:txBody>
      </p:sp>
      <p:pic>
        <p:nvPicPr>
          <p:cNvPr id="2" name="Picture 1">
            <a:extLst>
              <a:ext uri="{FF2B5EF4-FFF2-40B4-BE49-F238E27FC236}">
                <a16:creationId xmlns:a16="http://schemas.microsoft.com/office/drawing/2014/main" id="{F1433DFA-1538-25B2-EAEB-D2DC6C31C096}"/>
              </a:ext>
            </a:extLst>
          </p:cNvPr>
          <p:cNvPicPr>
            <a:picLocks noChangeAspect="1"/>
          </p:cNvPicPr>
          <p:nvPr/>
        </p:nvPicPr>
        <p:blipFill rotWithShape="1">
          <a:blip r:embed="rId2"/>
          <a:srcRect r="33694"/>
          <a:stretch/>
        </p:blipFill>
        <p:spPr>
          <a:xfrm rot="5400000">
            <a:off x="4358378" y="-561066"/>
            <a:ext cx="3475244"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29C9CC3C-B41D-CDA4-EC4D-B65EF6C48828}"/>
              </a:ext>
            </a:extLst>
          </p:cNvPr>
          <p:cNvSpPr txBox="1"/>
          <p:nvPr/>
        </p:nvSpPr>
        <p:spPr>
          <a:xfrm>
            <a:off x="4437777" y="4762867"/>
            <a:ext cx="5729680"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25</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MLAM1_8X8_p1 PPR circuitry</a:t>
            </a:r>
          </a:p>
        </p:txBody>
      </p:sp>
    </p:spTree>
    <p:extLst>
      <p:ext uri="{BB962C8B-B14F-4D97-AF65-F5344CB8AC3E}">
        <p14:creationId xmlns:p14="http://schemas.microsoft.com/office/powerpoint/2010/main" val="1313325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53</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3103927" y="6147652"/>
            <a:ext cx="549478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27</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8</a:t>
            </a:r>
            <a:r>
              <a:rPr lang="en-US" sz="1200" b="1" dirty="0">
                <a:solidFill>
                  <a:srgbClr val="000000"/>
                </a:solidFill>
                <a:latin typeface="Franklin Gothic Book"/>
              </a:rPr>
              <a:t>x8 MLAM (p=10)</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(using 2x2 MLAM and exact PPR) schematic diagram</a:t>
            </a:r>
          </a:p>
        </p:txBody>
      </p:sp>
      <p:pic>
        <p:nvPicPr>
          <p:cNvPr id="3" name="Picture 2">
            <a:extLst>
              <a:ext uri="{FF2B5EF4-FFF2-40B4-BE49-F238E27FC236}">
                <a16:creationId xmlns:a16="http://schemas.microsoft.com/office/drawing/2014/main" id="{EA6201AE-C194-A1DD-7462-1EA8763A2FCA}"/>
              </a:ext>
            </a:extLst>
          </p:cNvPr>
          <p:cNvPicPr>
            <a:picLocks noChangeAspect="1"/>
          </p:cNvPicPr>
          <p:nvPr/>
        </p:nvPicPr>
        <p:blipFill>
          <a:blip r:embed="rId2"/>
          <a:stretch>
            <a:fillRect/>
          </a:stretch>
        </p:blipFill>
        <p:spPr>
          <a:xfrm>
            <a:off x="696285" y="364216"/>
            <a:ext cx="10796631" cy="5655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3155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54</a:t>
            </a:fld>
            <a:endParaRPr lang="en-US" dirty="0"/>
          </a:p>
        </p:txBody>
      </p:sp>
      <p:pic>
        <p:nvPicPr>
          <p:cNvPr id="2" name="Picture 1">
            <a:extLst>
              <a:ext uri="{FF2B5EF4-FFF2-40B4-BE49-F238E27FC236}">
                <a16:creationId xmlns:a16="http://schemas.microsoft.com/office/drawing/2014/main" id="{4F7DD0C9-2222-C795-A14B-26BA3630C341}"/>
              </a:ext>
            </a:extLst>
          </p:cNvPr>
          <p:cNvPicPr>
            <a:picLocks noChangeAspect="1"/>
          </p:cNvPicPr>
          <p:nvPr/>
        </p:nvPicPr>
        <p:blipFill>
          <a:blip r:embed="rId2"/>
          <a:stretch>
            <a:fillRect/>
          </a:stretch>
        </p:blipFill>
        <p:spPr>
          <a:xfrm>
            <a:off x="2793534" y="413585"/>
            <a:ext cx="6669248" cy="5349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4F6D75A-6BEA-5560-8407-5B6241BCC427}"/>
              </a:ext>
            </a:extLst>
          </p:cNvPr>
          <p:cNvSpPr txBox="1"/>
          <p:nvPr/>
        </p:nvSpPr>
        <p:spPr>
          <a:xfrm>
            <a:off x="3900881" y="5904371"/>
            <a:ext cx="5494789"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8</a:t>
            </a:r>
            <a:r>
              <a:rPr lang="en-US" sz="1200" b="1" dirty="0">
                <a:solidFill>
                  <a:srgbClr val="000000"/>
                </a:solidFill>
                <a:latin typeface="Franklin Gothic Book"/>
              </a:rPr>
              <a:t>x8 MLAM (p=10)</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(using 2x2 MLAM) PPR circuitry</a:t>
            </a:r>
          </a:p>
        </p:txBody>
      </p:sp>
    </p:spTree>
    <p:extLst>
      <p:ext uri="{BB962C8B-B14F-4D97-AF65-F5344CB8AC3E}">
        <p14:creationId xmlns:p14="http://schemas.microsoft.com/office/powerpoint/2010/main" val="155762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55</a:t>
            </a:fld>
            <a:endParaRPr lang="en-US" dirty="0"/>
          </a:p>
        </p:txBody>
      </p:sp>
      <p:pic>
        <p:nvPicPr>
          <p:cNvPr id="3" name="Picture 2">
            <a:extLst>
              <a:ext uri="{FF2B5EF4-FFF2-40B4-BE49-F238E27FC236}">
                <a16:creationId xmlns:a16="http://schemas.microsoft.com/office/drawing/2014/main" id="{B1760509-2084-D55E-8E4B-FEA0E3077D6A}"/>
              </a:ext>
            </a:extLst>
          </p:cNvPr>
          <p:cNvPicPr>
            <a:picLocks noChangeAspect="1"/>
          </p:cNvPicPr>
          <p:nvPr/>
        </p:nvPicPr>
        <p:blipFill>
          <a:blip r:embed="rId2"/>
          <a:stretch>
            <a:fillRect/>
          </a:stretch>
        </p:blipFill>
        <p:spPr>
          <a:xfrm>
            <a:off x="587228" y="382710"/>
            <a:ext cx="10880521" cy="5636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F64CD643-0A0C-F9C4-A6E1-D71EA716D18B}"/>
              </a:ext>
            </a:extLst>
          </p:cNvPr>
          <p:cNvSpPr txBox="1"/>
          <p:nvPr/>
        </p:nvSpPr>
        <p:spPr>
          <a:xfrm>
            <a:off x="2290194" y="6155440"/>
            <a:ext cx="6853806"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29</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 MLAM3_8X8_p10_MLAC4 [</a:t>
            </a:r>
            <a:r>
              <a:rPr lang="en-US" sz="1200" b="1" dirty="0">
                <a:solidFill>
                  <a:srgbClr val="000000"/>
                </a:solidFill>
                <a:latin typeface="Franklin Gothic Book"/>
              </a:rPr>
              <a:t>8x8 MLAM using 2x2 and approximate PPR] </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schematic diagram</a:t>
            </a:r>
          </a:p>
        </p:txBody>
      </p:sp>
    </p:spTree>
    <p:extLst>
      <p:ext uri="{BB962C8B-B14F-4D97-AF65-F5344CB8AC3E}">
        <p14:creationId xmlns:p14="http://schemas.microsoft.com/office/powerpoint/2010/main" val="941417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56</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1249961" y="6291327"/>
            <a:ext cx="9395668"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a:t>
            </a:r>
            <a:r>
              <a:rPr lang="en-US" sz="1200" b="1" dirty="0">
                <a:solidFill>
                  <a:srgbClr val="000000"/>
                </a:solidFill>
                <a:latin typeface="Franklin Gothic Book"/>
              </a:rPr>
              <a:t>30</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:Approximate PPR circuitry design for 8 x 8 MLAMs: (a) MLAC (2 outputs) based (p = 10), and (b) MLAC (3 outputs) based (p = 10). </a:t>
            </a:r>
          </a:p>
        </p:txBody>
      </p:sp>
      <p:pic>
        <p:nvPicPr>
          <p:cNvPr id="2" name="Picture 1">
            <a:extLst>
              <a:ext uri="{FF2B5EF4-FFF2-40B4-BE49-F238E27FC236}">
                <a16:creationId xmlns:a16="http://schemas.microsoft.com/office/drawing/2014/main" id="{2D901699-679D-E880-9DC9-04EA7C490C02}"/>
              </a:ext>
            </a:extLst>
          </p:cNvPr>
          <p:cNvPicPr>
            <a:picLocks noChangeAspect="1"/>
          </p:cNvPicPr>
          <p:nvPr/>
        </p:nvPicPr>
        <p:blipFill rotWithShape="1">
          <a:blip r:embed="rId2"/>
          <a:srcRect b="17064"/>
          <a:stretch/>
        </p:blipFill>
        <p:spPr>
          <a:xfrm>
            <a:off x="6288843" y="315169"/>
            <a:ext cx="4849046" cy="5599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83123F7-11B2-B855-AD8D-997A79E1D25B}"/>
              </a:ext>
            </a:extLst>
          </p:cNvPr>
          <p:cNvPicPr>
            <a:picLocks noChangeAspect="1"/>
          </p:cNvPicPr>
          <p:nvPr/>
        </p:nvPicPr>
        <p:blipFill rotWithShape="1">
          <a:blip r:embed="rId3"/>
          <a:srcRect t="6031" b="12224"/>
          <a:stretch/>
        </p:blipFill>
        <p:spPr>
          <a:xfrm>
            <a:off x="894721" y="308141"/>
            <a:ext cx="4849046" cy="5606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AF35029-BFD1-F886-2052-D0ACC501127E}"/>
              </a:ext>
            </a:extLst>
          </p:cNvPr>
          <p:cNvPicPr>
            <a:picLocks noChangeAspect="1"/>
          </p:cNvPicPr>
          <p:nvPr/>
        </p:nvPicPr>
        <p:blipFill>
          <a:blip r:embed="rId4"/>
          <a:stretch>
            <a:fillRect/>
          </a:stretch>
        </p:blipFill>
        <p:spPr>
          <a:xfrm>
            <a:off x="3136348" y="5914239"/>
            <a:ext cx="365792" cy="323116"/>
          </a:xfrm>
          <a:prstGeom prst="rect">
            <a:avLst/>
          </a:prstGeom>
        </p:spPr>
      </p:pic>
      <p:pic>
        <p:nvPicPr>
          <p:cNvPr id="11" name="Picture 10">
            <a:extLst>
              <a:ext uri="{FF2B5EF4-FFF2-40B4-BE49-F238E27FC236}">
                <a16:creationId xmlns:a16="http://schemas.microsoft.com/office/drawing/2014/main" id="{C6E8F1B2-75CC-D8D1-B381-FF831FAE7791}"/>
              </a:ext>
            </a:extLst>
          </p:cNvPr>
          <p:cNvPicPr>
            <a:picLocks noChangeAspect="1"/>
          </p:cNvPicPr>
          <p:nvPr/>
        </p:nvPicPr>
        <p:blipFill>
          <a:blip r:embed="rId5"/>
          <a:stretch>
            <a:fillRect/>
          </a:stretch>
        </p:blipFill>
        <p:spPr>
          <a:xfrm>
            <a:off x="8530470" y="5914239"/>
            <a:ext cx="365792" cy="323116"/>
          </a:xfrm>
          <a:prstGeom prst="rect">
            <a:avLst/>
          </a:prstGeom>
        </p:spPr>
      </p:pic>
    </p:spTree>
    <p:extLst>
      <p:ext uri="{BB962C8B-B14F-4D97-AF65-F5344CB8AC3E}">
        <p14:creationId xmlns:p14="http://schemas.microsoft.com/office/powerpoint/2010/main" val="1857286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57</a:t>
            </a:fld>
            <a:endParaRPr lang="en-US" dirty="0"/>
          </a:p>
        </p:txBody>
      </p:sp>
      <p:graphicFrame>
        <p:nvGraphicFramePr>
          <p:cNvPr id="2" name="Table 1">
            <a:extLst>
              <a:ext uri="{FF2B5EF4-FFF2-40B4-BE49-F238E27FC236}">
                <a16:creationId xmlns:a16="http://schemas.microsoft.com/office/drawing/2014/main" id="{AFA887B6-D71C-0833-5B61-B95AA2A82BDA}"/>
              </a:ext>
            </a:extLst>
          </p:cNvPr>
          <p:cNvGraphicFramePr>
            <a:graphicFrameLocks noGrp="1"/>
          </p:cNvGraphicFramePr>
          <p:nvPr>
            <p:extLst>
              <p:ext uri="{D42A27DB-BD31-4B8C-83A1-F6EECF244321}">
                <p14:modId xmlns:p14="http://schemas.microsoft.com/office/powerpoint/2010/main" val="3929245692"/>
              </p:ext>
            </p:extLst>
          </p:nvPr>
        </p:nvGraphicFramePr>
        <p:xfrm>
          <a:off x="1792448" y="1069725"/>
          <a:ext cx="8607104" cy="3359664"/>
        </p:xfrm>
        <a:graphic>
          <a:graphicData uri="http://schemas.openxmlformats.org/drawingml/2006/table">
            <a:tbl>
              <a:tblPr firstRow="1" bandRow="1">
                <a:tableStyleId>{5C22544A-7EE6-4342-B048-85BDC9FD1C3A}</a:tableStyleId>
              </a:tblPr>
              <a:tblGrid>
                <a:gridCol w="3204594">
                  <a:extLst>
                    <a:ext uri="{9D8B030D-6E8A-4147-A177-3AD203B41FA5}">
                      <a16:colId xmlns:a16="http://schemas.microsoft.com/office/drawing/2014/main" val="241840959"/>
                    </a:ext>
                  </a:extLst>
                </a:gridCol>
                <a:gridCol w="721454">
                  <a:extLst>
                    <a:ext uri="{9D8B030D-6E8A-4147-A177-3AD203B41FA5}">
                      <a16:colId xmlns:a16="http://schemas.microsoft.com/office/drawing/2014/main" val="1743922001"/>
                    </a:ext>
                  </a:extLst>
                </a:gridCol>
                <a:gridCol w="998289">
                  <a:extLst>
                    <a:ext uri="{9D8B030D-6E8A-4147-A177-3AD203B41FA5}">
                      <a16:colId xmlns:a16="http://schemas.microsoft.com/office/drawing/2014/main" val="2187725297"/>
                    </a:ext>
                  </a:extLst>
                </a:gridCol>
                <a:gridCol w="1124125">
                  <a:extLst>
                    <a:ext uri="{9D8B030D-6E8A-4147-A177-3AD203B41FA5}">
                      <a16:colId xmlns:a16="http://schemas.microsoft.com/office/drawing/2014/main" val="4118049111"/>
                    </a:ext>
                  </a:extLst>
                </a:gridCol>
                <a:gridCol w="1249960">
                  <a:extLst>
                    <a:ext uri="{9D8B030D-6E8A-4147-A177-3AD203B41FA5}">
                      <a16:colId xmlns:a16="http://schemas.microsoft.com/office/drawing/2014/main" val="943161"/>
                    </a:ext>
                  </a:extLst>
                </a:gridCol>
                <a:gridCol w="1308682">
                  <a:extLst>
                    <a:ext uri="{9D8B030D-6E8A-4147-A177-3AD203B41FA5}">
                      <a16:colId xmlns:a16="http://schemas.microsoft.com/office/drawing/2014/main" val="1481105173"/>
                    </a:ext>
                  </a:extLst>
                </a:gridCol>
              </a:tblGrid>
              <a:tr h="862154">
                <a:tc>
                  <a:txBody>
                    <a:bodyPr/>
                    <a:lstStyle/>
                    <a:p>
                      <a:pPr algn="ctr"/>
                      <a:r>
                        <a:rPr lang="en-IN" dirty="0"/>
                        <a:t>Types</a:t>
                      </a:r>
                    </a:p>
                  </a:txBody>
                  <a:tcPr/>
                </a:tc>
                <a:tc>
                  <a:txBody>
                    <a:bodyPr/>
                    <a:lstStyle/>
                    <a:p>
                      <a:pPr algn="ctr"/>
                      <a:r>
                        <a:rPr lang="en-IN" dirty="0"/>
                        <a:t>ML</a:t>
                      </a:r>
                    </a:p>
                  </a:txBody>
                  <a:tcPr/>
                </a:tc>
                <a:tc>
                  <a:txBody>
                    <a:bodyPr/>
                    <a:lstStyle/>
                    <a:p>
                      <a:pPr algn="ctr"/>
                      <a:r>
                        <a:rPr lang="en-IN" dirty="0"/>
                        <a:t>INV</a:t>
                      </a:r>
                    </a:p>
                  </a:txBody>
                  <a:tcPr/>
                </a:tc>
                <a:tc>
                  <a:txBody>
                    <a:bodyPr/>
                    <a:lstStyle/>
                    <a:p>
                      <a:pPr algn="ctr"/>
                      <a:r>
                        <a:rPr lang="en-IN" dirty="0"/>
                        <a:t>D</a:t>
                      </a:r>
                      <a:r>
                        <a:rPr lang="en-IN" baseline="0" dirty="0"/>
                        <a:t>elay</a:t>
                      </a:r>
                      <a:endParaRPr lang="en-IN" baseline="-25000" dirty="0"/>
                    </a:p>
                    <a:p>
                      <a:pPr algn="ctr"/>
                      <a:r>
                        <a:rPr lang="en-IN" baseline="0" dirty="0"/>
                        <a:t>(in ps)</a:t>
                      </a:r>
                      <a:endParaRPr lang="en-IN" baseline="-25000" dirty="0"/>
                    </a:p>
                  </a:txBody>
                  <a:tcPr/>
                </a:tc>
                <a:tc>
                  <a:txBody>
                    <a:bodyPr/>
                    <a:lstStyle/>
                    <a:p>
                      <a:pPr algn="ctr"/>
                      <a:r>
                        <a:rPr lang="en-IN" dirty="0"/>
                        <a:t>NMED</a:t>
                      </a:r>
                    </a:p>
                  </a:txBody>
                  <a:tcPr/>
                </a:tc>
                <a:tc>
                  <a:txBody>
                    <a:bodyPr/>
                    <a:lstStyle/>
                    <a:p>
                      <a:pPr algn="ctr"/>
                      <a:r>
                        <a:rPr lang="en-IN" dirty="0"/>
                        <a:t>MAE</a:t>
                      </a:r>
                    </a:p>
                  </a:txBody>
                  <a:tcPr/>
                </a:tc>
                <a:extLst>
                  <a:ext uri="{0D108BD9-81ED-4DB2-BD59-A6C34878D82A}">
                    <a16:rowId xmlns:a16="http://schemas.microsoft.com/office/drawing/2014/main" val="3194856819"/>
                  </a:ext>
                </a:extLst>
              </a:tr>
              <a:tr h="499502">
                <a:tc>
                  <a:txBody>
                    <a:bodyPr/>
                    <a:lstStyle/>
                    <a:p>
                      <a:pPr algn="ctr"/>
                      <a:r>
                        <a:rPr lang="en-IN" dirty="0"/>
                        <a:t>MLAM1_8x8_p1</a:t>
                      </a:r>
                    </a:p>
                  </a:txBody>
                  <a:tcPr/>
                </a:tc>
                <a:tc>
                  <a:txBody>
                    <a:bodyPr/>
                    <a:lstStyle/>
                    <a:p>
                      <a:pPr algn="ctr"/>
                      <a:r>
                        <a:rPr lang="en-IN" dirty="0"/>
                        <a:t>189</a:t>
                      </a:r>
                    </a:p>
                  </a:txBody>
                  <a:tcPr/>
                </a:tc>
                <a:tc>
                  <a:txBody>
                    <a:bodyPr/>
                    <a:lstStyle/>
                    <a:p>
                      <a:pPr algn="ctr"/>
                      <a:r>
                        <a:rPr lang="en-IN" dirty="0"/>
                        <a:t>90</a:t>
                      </a:r>
                    </a:p>
                  </a:txBody>
                  <a:tcPr/>
                </a:tc>
                <a:tc>
                  <a:txBody>
                    <a:bodyPr/>
                    <a:lstStyle/>
                    <a:p>
                      <a:pPr algn="ctr"/>
                      <a:r>
                        <a:rPr lang="en-IN" dirty="0"/>
                        <a:t>3184</a:t>
                      </a:r>
                    </a:p>
                  </a:txBody>
                  <a:tcPr/>
                </a:tc>
                <a:tc>
                  <a:txBody>
                    <a:bodyPr/>
                    <a:lstStyle/>
                    <a:p>
                      <a:pPr algn="ctr"/>
                      <a:r>
                        <a:rPr lang="en-IN" dirty="0"/>
                        <a:t>0.0131</a:t>
                      </a:r>
                    </a:p>
                  </a:txBody>
                  <a:tcPr/>
                </a:tc>
                <a:tc>
                  <a:txBody>
                    <a:bodyPr/>
                    <a:lstStyle/>
                    <a:p>
                      <a:pPr algn="ctr"/>
                      <a:r>
                        <a:rPr lang="en-IN" dirty="0"/>
                        <a:t>3468</a:t>
                      </a:r>
                    </a:p>
                  </a:txBody>
                  <a:tcPr/>
                </a:tc>
                <a:extLst>
                  <a:ext uri="{0D108BD9-81ED-4DB2-BD59-A6C34878D82A}">
                    <a16:rowId xmlns:a16="http://schemas.microsoft.com/office/drawing/2014/main" val="718254537"/>
                  </a:ext>
                </a:extLst>
              </a:tr>
              <a:tr h="499502">
                <a:tc>
                  <a:txBody>
                    <a:bodyPr/>
                    <a:lstStyle/>
                    <a:p>
                      <a:pPr algn="ctr"/>
                      <a:r>
                        <a:rPr lang="en-IN" dirty="0"/>
                        <a:t>MLAM2_8x8_p1</a:t>
                      </a:r>
                    </a:p>
                  </a:txBody>
                  <a:tcPr/>
                </a:tc>
                <a:tc>
                  <a:txBody>
                    <a:bodyPr/>
                    <a:lstStyle/>
                    <a:p>
                      <a:pPr algn="ctr"/>
                      <a:r>
                        <a:rPr lang="en-IN" dirty="0"/>
                        <a:t>173</a:t>
                      </a:r>
                    </a:p>
                  </a:txBody>
                  <a:tcPr/>
                </a:tc>
                <a:tc>
                  <a:txBody>
                    <a:bodyPr/>
                    <a:lstStyle/>
                    <a:p>
                      <a:pPr algn="ctr"/>
                      <a:r>
                        <a:rPr lang="en-IN" dirty="0"/>
                        <a:t>82</a:t>
                      </a:r>
                    </a:p>
                  </a:txBody>
                  <a:tcPr/>
                </a:tc>
                <a:tc>
                  <a:txBody>
                    <a:bodyPr/>
                    <a:lstStyle/>
                    <a:p>
                      <a:pPr algn="ctr"/>
                      <a:r>
                        <a:rPr lang="en-IN" dirty="0"/>
                        <a:t>3082</a:t>
                      </a:r>
                    </a:p>
                  </a:txBody>
                  <a:tcPr/>
                </a:tc>
                <a:tc>
                  <a:txBody>
                    <a:bodyPr/>
                    <a:lstStyle/>
                    <a:p>
                      <a:pPr algn="ctr"/>
                      <a:r>
                        <a:rPr lang="en-IN" dirty="0"/>
                        <a:t>0.0191</a:t>
                      </a:r>
                    </a:p>
                  </a:txBody>
                  <a:tcPr/>
                </a:tc>
                <a:tc>
                  <a:txBody>
                    <a:bodyPr/>
                    <a:lstStyle/>
                    <a:p>
                      <a:pPr algn="ctr"/>
                      <a:r>
                        <a:rPr lang="en-IN" dirty="0"/>
                        <a:t>6572</a:t>
                      </a:r>
                    </a:p>
                  </a:txBody>
                  <a:tcPr/>
                </a:tc>
                <a:extLst>
                  <a:ext uri="{0D108BD9-81ED-4DB2-BD59-A6C34878D82A}">
                    <a16:rowId xmlns:a16="http://schemas.microsoft.com/office/drawing/2014/main" val="1802106751"/>
                  </a:ext>
                </a:extLst>
              </a:tr>
              <a:tr h="499502">
                <a:tc>
                  <a:txBody>
                    <a:bodyPr/>
                    <a:lstStyle/>
                    <a:p>
                      <a:pPr algn="ctr"/>
                      <a:r>
                        <a:rPr lang="en-IN" dirty="0"/>
                        <a:t>MLAM3_8x8_p10_MLAC4</a:t>
                      </a:r>
                    </a:p>
                  </a:txBody>
                  <a:tcPr/>
                </a:tc>
                <a:tc>
                  <a:txBody>
                    <a:bodyPr/>
                    <a:lstStyle/>
                    <a:p>
                      <a:pPr algn="ctr"/>
                      <a:r>
                        <a:rPr lang="en-IN" dirty="0"/>
                        <a:t>120</a:t>
                      </a:r>
                    </a:p>
                  </a:txBody>
                  <a:tcPr/>
                </a:tc>
                <a:tc>
                  <a:txBody>
                    <a:bodyPr/>
                    <a:lstStyle/>
                    <a:p>
                      <a:pPr algn="ctr"/>
                      <a:r>
                        <a:rPr lang="en-IN" dirty="0"/>
                        <a:t>36</a:t>
                      </a:r>
                    </a:p>
                  </a:txBody>
                  <a:tcPr/>
                </a:tc>
                <a:tc>
                  <a:txBody>
                    <a:bodyPr/>
                    <a:lstStyle/>
                    <a:p>
                      <a:pPr algn="ctr"/>
                      <a:r>
                        <a:rPr lang="en-IN" dirty="0"/>
                        <a:t>2475</a:t>
                      </a:r>
                    </a:p>
                  </a:txBody>
                  <a:tcPr/>
                </a:tc>
                <a:tc>
                  <a:txBody>
                    <a:bodyPr/>
                    <a:lstStyle/>
                    <a:p>
                      <a:pPr algn="ctr"/>
                      <a:r>
                        <a:rPr lang="en-IN" dirty="0"/>
                        <a:t>0.0267</a:t>
                      </a:r>
                    </a:p>
                  </a:txBody>
                  <a:tcPr/>
                </a:tc>
                <a:tc>
                  <a:txBody>
                    <a:bodyPr/>
                    <a:lstStyle/>
                    <a:p>
                      <a:pPr algn="ctr"/>
                      <a:r>
                        <a:rPr lang="en-IN" dirty="0"/>
                        <a:t>9120</a:t>
                      </a:r>
                    </a:p>
                  </a:txBody>
                  <a:tcPr/>
                </a:tc>
                <a:extLst>
                  <a:ext uri="{0D108BD9-81ED-4DB2-BD59-A6C34878D82A}">
                    <a16:rowId xmlns:a16="http://schemas.microsoft.com/office/drawing/2014/main" val="4233889668"/>
                  </a:ext>
                </a:extLst>
              </a:tr>
              <a:tr h="499502">
                <a:tc>
                  <a:txBody>
                    <a:bodyPr/>
                    <a:lstStyle/>
                    <a:p>
                      <a:pPr algn="ctr"/>
                      <a:r>
                        <a:rPr lang="en-IN" dirty="0"/>
                        <a:t>MLAM4_8x8_p10_MLAC22-2</a:t>
                      </a:r>
                    </a:p>
                  </a:txBody>
                  <a:tcPr/>
                </a:tc>
                <a:tc>
                  <a:txBody>
                    <a:bodyPr/>
                    <a:lstStyle/>
                    <a:p>
                      <a:pPr algn="ctr"/>
                      <a:r>
                        <a:rPr lang="en-IN" dirty="0"/>
                        <a:t>116</a:t>
                      </a:r>
                    </a:p>
                  </a:txBody>
                  <a:tcPr/>
                </a:tc>
                <a:tc>
                  <a:txBody>
                    <a:bodyPr/>
                    <a:lstStyle/>
                    <a:p>
                      <a:pPr algn="ctr"/>
                      <a:r>
                        <a:rPr lang="en-IN" dirty="0"/>
                        <a:t>52</a:t>
                      </a:r>
                    </a:p>
                  </a:txBody>
                  <a:tcPr/>
                </a:tc>
                <a:tc>
                  <a:txBody>
                    <a:bodyPr/>
                    <a:lstStyle/>
                    <a:p>
                      <a:pPr algn="ctr"/>
                      <a:r>
                        <a:rPr lang="en-IN" dirty="0"/>
                        <a:t>2228</a:t>
                      </a:r>
                    </a:p>
                  </a:txBody>
                  <a:tcPr/>
                </a:tc>
                <a:tc>
                  <a:txBody>
                    <a:bodyPr/>
                    <a:lstStyle/>
                    <a:p>
                      <a:pPr algn="ctr"/>
                      <a:r>
                        <a:rPr lang="en-IN" dirty="0"/>
                        <a:t>0.0318</a:t>
                      </a:r>
                    </a:p>
                  </a:txBody>
                  <a:tcPr/>
                </a:tc>
                <a:tc>
                  <a:txBody>
                    <a:bodyPr/>
                    <a:lstStyle/>
                    <a:p>
                      <a:pPr algn="ctr"/>
                      <a:r>
                        <a:rPr lang="en-IN" dirty="0"/>
                        <a:t>9476</a:t>
                      </a:r>
                    </a:p>
                  </a:txBody>
                  <a:tcPr/>
                </a:tc>
                <a:extLst>
                  <a:ext uri="{0D108BD9-81ED-4DB2-BD59-A6C34878D82A}">
                    <a16:rowId xmlns:a16="http://schemas.microsoft.com/office/drawing/2014/main" val="1871028861"/>
                  </a:ext>
                </a:extLst>
              </a:tr>
              <a:tr h="499502">
                <a:tc>
                  <a:txBody>
                    <a:bodyPr/>
                    <a:lstStyle/>
                    <a:p>
                      <a:pPr algn="ctr"/>
                      <a:r>
                        <a:rPr lang="en-IN" dirty="0"/>
                        <a:t>MLAM5_8x8_p10_MLAC12-1</a:t>
                      </a:r>
                    </a:p>
                  </a:txBody>
                  <a:tcPr/>
                </a:tc>
                <a:tc>
                  <a:txBody>
                    <a:bodyPr/>
                    <a:lstStyle/>
                    <a:p>
                      <a:pPr algn="ctr"/>
                      <a:r>
                        <a:rPr lang="en-IN" dirty="0"/>
                        <a:t>116</a:t>
                      </a:r>
                    </a:p>
                  </a:txBody>
                  <a:tcPr/>
                </a:tc>
                <a:tc>
                  <a:txBody>
                    <a:bodyPr/>
                    <a:lstStyle/>
                    <a:p>
                      <a:pPr algn="ctr"/>
                      <a:r>
                        <a:rPr lang="en-IN" dirty="0"/>
                        <a:t>52</a:t>
                      </a:r>
                    </a:p>
                  </a:txBody>
                  <a:tcPr/>
                </a:tc>
                <a:tc>
                  <a:txBody>
                    <a:bodyPr/>
                    <a:lstStyle/>
                    <a:p>
                      <a:pPr algn="ctr"/>
                      <a:r>
                        <a:rPr lang="en-IN" dirty="0"/>
                        <a:t>2171</a:t>
                      </a:r>
                    </a:p>
                  </a:txBody>
                  <a:tcPr/>
                </a:tc>
                <a:tc>
                  <a:txBody>
                    <a:bodyPr/>
                    <a:lstStyle/>
                    <a:p>
                      <a:pPr algn="ctr"/>
                      <a:r>
                        <a:rPr lang="en-IN" dirty="0"/>
                        <a:t>0.0346</a:t>
                      </a:r>
                    </a:p>
                  </a:txBody>
                  <a:tcPr/>
                </a:tc>
                <a:tc>
                  <a:txBody>
                    <a:bodyPr/>
                    <a:lstStyle/>
                    <a:p>
                      <a:pPr algn="ctr"/>
                      <a:r>
                        <a:rPr lang="en-IN" dirty="0"/>
                        <a:t>9820</a:t>
                      </a:r>
                    </a:p>
                  </a:txBody>
                  <a:tcPr/>
                </a:tc>
                <a:extLst>
                  <a:ext uri="{0D108BD9-81ED-4DB2-BD59-A6C34878D82A}">
                    <a16:rowId xmlns:a16="http://schemas.microsoft.com/office/drawing/2014/main" val="3223688608"/>
                  </a:ext>
                </a:extLst>
              </a:tr>
            </a:tbl>
          </a:graphicData>
        </a:graphic>
      </p:graphicFrame>
      <p:sp>
        <p:nvSpPr>
          <p:cNvPr id="3" name="TextBox 2">
            <a:extLst>
              <a:ext uri="{FF2B5EF4-FFF2-40B4-BE49-F238E27FC236}">
                <a16:creationId xmlns:a16="http://schemas.microsoft.com/office/drawing/2014/main" id="{F48A58BB-8D13-E72B-961D-6F113372C3B5}"/>
              </a:ext>
            </a:extLst>
          </p:cNvPr>
          <p:cNvSpPr txBox="1"/>
          <p:nvPr/>
        </p:nvSpPr>
        <p:spPr>
          <a:xfrm>
            <a:off x="4328330" y="4511017"/>
            <a:ext cx="2709644"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13 : Comparison of 8</a:t>
            </a:r>
            <a:r>
              <a:rPr lang="en-US" sz="1200" b="1" dirty="0">
                <a:solidFill>
                  <a:srgbClr val="000000"/>
                </a:solidFill>
                <a:latin typeface="Franklin Gothic Book"/>
              </a:rPr>
              <a:t>x8</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MLAMs</a:t>
            </a:r>
          </a:p>
        </p:txBody>
      </p:sp>
    </p:spTree>
    <p:extLst>
      <p:ext uri="{BB962C8B-B14F-4D97-AF65-F5344CB8AC3E}">
        <p14:creationId xmlns:p14="http://schemas.microsoft.com/office/powerpoint/2010/main" val="3514803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58</a:t>
            </a:fld>
            <a:endParaRPr lang="en-US" dirty="0"/>
          </a:p>
        </p:txBody>
      </p:sp>
      <p:sp>
        <p:nvSpPr>
          <p:cNvPr id="6" name="TextBox 5">
            <a:extLst>
              <a:ext uri="{FF2B5EF4-FFF2-40B4-BE49-F238E27FC236}">
                <a16:creationId xmlns:a16="http://schemas.microsoft.com/office/drawing/2014/main" id="{B7668FE9-9BE2-D2C2-8AA3-7504A899901F}"/>
              </a:ext>
            </a:extLst>
          </p:cNvPr>
          <p:cNvSpPr txBox="1"/>
          <p:nvPr/>
        </p:nvSpPr>
        <p:spPr>
          <a:xfrm>
            <a:off x="7424257" y="6019683"/>
            <a:ext cx="3347207"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a:t>
            </a:r>
          </a:p>
        </p:txBody>
      </p:sp>
      <p:pic>
        <p:nvPicPr>
          <p:cNvPr id="4" name="Picture 3">
            <a:extLst>
              <a:ext uri="{FF2B5EF4-FFF2-40B4-BE49-F238E27FC236}">
                <a16:creationId xmlns:a16="http://schemas.microsoft.com/office/drawing/2014/main" id="{61DB60E6-148A-075E-93AD-D362D37D854B}"/>
              </a:ext>
            </a:extLst>
          </p:cNvPr>
          <p:cNvPicPr>
            <a:picLocks noChangeAspect="1"/>
          </p:cNvPicPr>
          <p:nvPr/>
        </p:nvPicPr>
        <p:blipFill rotWithShape="1">
          <a:blip r:embed="rId2">
            <a:extLst>
              <a:ext uri="{28A0092B-C50C-407E-A947-70E740481C1C}">
                <a14:useLocalDpi xmlns:a14="http://schemas.microsoft.com/office/drawing/2010/main" val="0"/>
              </a:ext>
            </a:extLst>
          </a:blip>
          <a:srcRect l="22414" t="12161" r="19766" b="10746"/>
          <a:stretch/>
        </p:blipFill>
        <p:spPr>
          <a:xfrm>
            <a:off x="2944536" y="441436"/>
            <a:ext cx="1981372" cy="1865538"/>
          </a:xfrm>
          <a:prstGeom prst="rect">
            <a:avLst/>
          </a:prstGeom>
        </p:spPr>
      </p:pic>
      <p:pic>
        <p:nvPicPr>
          <p:cNvPr id="10" name="Picture 9">
            <a:extLst>
              <a:ext uri="{FF2B5EF4-FFF2-40B4-BE49-F238E27FC236}">
                <a16:creationId xmlns:a16="http://schemas.microsoft.com/office/drawing/2014/main" id="{C0B4DFE8-0907-14A6-9C6D-BEF382DD92E2}"/>
              </a:ext>
            </a:extLst>
          </p:cNvPr>
          <p:cNvPicPr>
            <a:picLocks noChangeAspect="1"/>
          </p:cNvPicPr>
          <p:nvPr/>
        </p:nvPicPr>
        <p:blipFill rotWithShape="1">
          <a:blip r:embed="rId3">
            <a:extLst>
              <a:ext uri="{28A0092B-C50C-407E-A947-70E740481C1C}">
                <a14:useLocalDpi xmlns:a14="http://schemas.microsoft.com/office/drawing/2010/main" val="0"/>
              </a:ext>
            </a:extLst>
          </a:blip>
          <a:srcRect l="22831" t="12816" r="19773" b="11021"/>
          <a:stretch/>
        </p:blipFill>
        <p:spPr>
          <a:xfrm>
            <a:off x="2944535" y="2502277"/>
            <a:ext cx="1981372" cy="1853446"/>
          </a:xfrm>
          <a:prstGeom prst="rect">
            <a:avLst/>
          </a:prstGeom>
        </p:spPr>
      </p:pic>
      <p:pic>
        <p:nvPicPr>
          <p:cNvPr id="12" name="Picture 11">
            <a:extLst>
              <a:ext uri="{FF2B5EF4-FFF2-40B4-BE49-F238E27FC236}">
                <a16:creationId xmlns:a16="http://schemas.microsoft.com/office/drawing/2014/main" id="{2B417671-1CC9-78C2-F225-6F38E5D36AC1}"/>
              </a:ext>
            </a:extLst>
          </p:cNvPr>
          <p:cNvPicPr>
            <a:picLocks noChangeAspect="1"/>
          </p:cNvPicPr>
          <p:nvPr/>
        </p:nvPicPr>
        <p:blipFill rotWithShape="1">
          <a:blip r:embed="rId4">
            <a:extLst>
              <a:ext uri="{28A0092B-C50C-407E-A947-70E740481C1C}">
                <a14:useLocalDpi xmlns:a14="http://schemas.microsoft.com/office/drawing/2010/main" val="0"/>
              </a:ext>
            </a:extLst>
          </a:blip>
          <a:srcRect l="22007" t="12093" r="20596" b="11745"/>
          <a:stretch/>
        </p:blipFill>
        <p:spPr>
          <a:xfrm>
            <a:off x="594047" y="4601361"/>
            <a:ext cx="1981372" cy="1865538"/>
          </a:xfrm>
          <a:prstGeom prst="rect">
            <a:avLst/>
          </a:prstGeom>
        </p:spPr>
      </p:pic>
      <p:pic>
        <p:nvPicPr>
          <p:cNvPr id="14" name="Picture 13">
            <a:extLst>
              <a:ext uri="{FF2B5EF4-FFF2-40B4-BE49-F238E27FC236}">
                <a16:creationId xmlns:a16="http://schemas.microsoft.com/office/drawing/2014/main" id="{640F8F5B-AB8A-3DFF-805E-5617FA7D3387}"/>
              </a:ext>
            </a:extLst>
          </p:cNvPr>
          <p:cNvPicPr>
            <a:picLocks noChangeAspect="1"/>
          </p:cNvPicPr>
          <p:nvPr/>
        </p:nvPicPr>
        <p:blipFill>
          <a:blip r:embed="rId5"/>
          <a:stretch>
            <a:fillRect/>
          </a:stretch>
        </p:blipFill>
        <p:spPr>
          <a:xfrm>
            <a:off x="594047" y="441435"/>
            <a:ext cx="1981372" cy="1865538"/>
          </a:xfrm>
          <a:prstGeom prst="rect">
            <a:avLst/>
          </a:prstGeom>
        </p:spPr>
      </p:pic>
      <p:pic>
        <p:nvPicPr>
          <p:cNvPr id="15" name="Picture 14">
            <a:extLst>
              <a:ext uri="{FF2B5EF4-FFF2-40B4-BE49-F238E27FC236}">
                <a16:creationId xmlns:a16="http://schemas.microsoft.com/office/drawing/2014/main" id="{4399D637-8E5C-FA9B-2FD7-F945CAFB897C}"/>
              </a:ext>
            </a:extLst>
          </p:cNvPr>
          <p:cNvPicPr>
            <a:picLocks noChangeAspect="1"/>
          </p:cNvPicPr>
          <p:nvPr/>
        </p:nvPicPr>
        <p:blipFill rotWithShape="1">
          <a:blip r:embed="rId6">
            <a:extLst>
              <a:ext uri="{28A0092B-C50C-407E-A947-70E740481C1C}">
                <a14:useLocalDpi xmlns:a14="http://schemas.microsoft.com/office/drawing/2010/main" val="0"/>
              </a:ext>
            </a:extLst>
          </a:blip>
          <a:srcRect l="22381" t="12013" r="19992" b="11726"/>
          <a:stretch/>
        </p:blipFill>
        <p:spPr>
          <a:xfrm>
            <a:off x="594047" y="2535474"/>
            <a:ext cx="1981879" cy="1866421"/>
          </a:xfrm>
          <a:prstGeom prst="rect">
            <a:avLst/>
          </a:prstGeom>
        </p:spPr>
      </p:pic>
      <p:pic>
        <p:nvPicPr>
          <p:cNvPr id="17" name="Picture 16">
            <a:extLst>
              <a:ext uri="{FF2B5EF4-FFF2-40B4-BE49-F238E27FC236}">
                <a16:creationId xmlns:a16="http://schemas.microsoft.com/office/drawing/2014/main" id="{0ECE0CA6-982F-73C3-ADCF-281227907263}"/>
              </a:ext>
            </a:extLst>
          </p:cNvPr>
          <p:cNvPicPr>
            <a:picLocks noChangeAspect="1"/>
          </p:cNvPicPr>
          <p:nvPr/>
        </p:nvPicPr>
        <p:blipFill rotWithShape="1">
          <a:blip r:embed="rId7"/>
          <a:srcRect l="1205" t="1893"/>
          <a:stretch/>
        </p:blipFill>
        <p:spPr>
          <a:xfrm>
            <a:off x="2901536" y="4592971"/>
            <a:ext cx="2024371" cy="1873928"/>
          </a:xfrm>
          <a:prstGeom prst="rect">
            <a:avLst/>
          </a:prstGeom>
        </p:spPr>
      </p:pic>
      <p:graphicFrame>
        <p:nvGraphicFramePr>
          <p:cNvPr id="18" name="Table 17">
            <a:extLst>
              <a:ext uri="{FF2B5EF4-FFF2-40B4-BE49-F238E27FC236}">
                <a16:creationId xmlns:a16="http://schemas.microsoft.com/office/drawing/2014/main" id="{F9493DE2-4D22-C88E-80B9-FA0C28E499E3}"/>
              </a:ext>
            </a:extLst>
          </p:cNvPr>
          <p:cNvGraphicFramePr>
            <a:graphicFrameLocks noGrp="1"/>
          </p:cNvGraphicFramePr>
          <p:nvPr>
            <p:extLst>
              <p:ext uri="{D42A27DB-BD31-4B8C-83A1-F6EECF244321}">
                <p14:modId xmlns:p14="http://schemas.microsoft.com/office/powerpoint/2010/main" val="2433898920"/>
              </p:ext>
            </p:extLst>
          </p:nvPr>
        </p:nvGraphicFramePr>
        <p:xfrm>
          <a:off x="7281644" y="290907"/>
          <a:ext cx="4304336" cy="3369874"/>
        </p:xfrm>
        <a:graphic>
          <a:graphicData uri="http://schemas.openxmlformats.org/drawingml/2006/table">
            <a:tbl>
              <a:tblPr firstRow="1" bandRow="1">
                <a:tableStyleId>{5C22544A-7EE6-4342-B048-85BDC9FD1C3A}</a:tableStyleId>
              </a:tblPr>
              <a:tblGrid>
                <a:gridCol w="2038525">
                  <a:extLst>
                    <a:ext uri="{9D8B030D-6E8A-4147-A177-3AD203B41FA5}">
                      <a16:colId xmlns:a16="http://schemas.microsoft.com/office/drawing/2014/main" val="241840959"/>
                    </a:ext>
                  </a:extLst>
                </a:gridCol>
                <a:gridCol w="1073791">
                  <a:extLst>
                    <a:ext uri="{9D8B030D-6E8A-4147-A177-3AD203B41FA5}">
                      <a16:colId xmlns:a16="http://schemas.microsoft.com/office/drawing/2014/main" val="943161"/>
                    </a:ext>
                  </a:extLst>
                </a:gridCol>
                <a:gridCol w="1192020">
                  <a:extLst>
                    <a:ext uri="{9D8B030D-6E8A-4147-A177-3AD203B41FA5}">
                      <a16:colId xmlns:a16="http://schemas.microsoft.com/office/drawing/2014/main" val="1481105173"/>
                    </a:ext>
                  </a:extLst>
                </a:gridCol>
              </a:tblGrid>
              <a:tr h="615104">
                <a:tc>
                  <a:txBody>
                    <a:bodyPr/>
                    <a:lstStyle/>
                    <a:p>
                      <a:pPr algn="ctr"/>
                      <a:r>
                        <a:rPr lang="en-IN" dirty="0"/>
                        <a:t>Types</a:t>
                      </a:r>
                    </a:p>
                  </a:txBody>
                  <a:tcPr/>
                </a:tc>
                <a:tc>
                  <a:txBody>
                    <a:bodyPr/>
                    <a:lstStyle/>
                    <a:p>
                      <a:pPr algn="ctr"/>
                      <a:r>
                        <a:rPr lang="en-IN" dirty="0"/>
                        <a:t>SSIM</a:t>
                      </a:r>
                    </a:p>
                  </a:txBody>
                  <a:tcPr/>
                </a:tc>
                <a:tc>
                  <a:txBody>
                    <a:bodyPr/>
                    <a:lstStyle/>
                    <a:p>
                      <a:pPr algn="ctr"/>
                      <a:r>
                        <a:rPr lang="en-IN" dirty="0"/>
                        <a:t>PSNR(dB)</a:t>
                      </a:r>
                    </a:p>
                  </a:txBody>
                  <a:tcPr/>
                </a:tc>
                <a:extLst>
                  <a:ext uri="{0D108BD9-81ED-4DB2-BD59-A6C34878D82A}">
                    <a16:rowId xmlns:a16="http://schemas.microsoft.com/office/drawing/2014/main" val="3194856819"/>
                  </a:ext>
                </a:extLst>
              </a:tr>
              <a:tr h="550954">
                <a:tc>
                  <a:txBody>
                    <a:bodyPr/>
                    <a:lstStyle/>
                    <a:p>
                      <a:pPr algn="ctr"/>
                      <a:r>
                        <a:rPr lang="en-IN" dirty="0"/>
                        <a:t>MLAM5_8x8_p10</a:t>
                      </a:r>
                    </a:p>
                  </a:txBody>
                  <a:tcPr/>
                </a:tc>
                <a:tc>
                  <a:txBody>
                    <a:bodyPr/>
                    <a:lstStyle/>
                    <a:p>
                      <a:pPr algn="ctr"/>
                      <a:r>
                        <a:rPr lang="en-IN" dirty="0"/>
                        <a:t>0.8568</a:t>
                      </a:r>
                    </a:p>
                  </a:txBody>
                  <a:tcPr/>
                </a:tc>
                <a:tc>
                  <a:txBody>
                    <a:bodyPr/>
                    <a:lstStyle/>
                    <a:p>
                      <a:pPr algn="ctr"/>
                      <a:r>
                        <a:rPr lang="en-IN" dirty="0"/>
                        <a:t>14.5279</a:t>
                      </a:r>
                    </a:p>
                  </a:txBody>
                  <a:tcPr/>
                </a:tc>
                <a:extLst>
                  <a:ext uri="{0D108BD9-81ED-4DB2-BD59-A6C34878D82A}">
                    <a16:rowId xmlns:a16="http://schemas.microsoft.com/office/drawing/2014/main" val="1802106751"/>
                  </a:ext>
                </a:extLst>
              </a:tr>
              <a:tr h="550954">
                <a:tc>
                  <a:txBody>
                    <a:bodyPr/>
                    <a:lstStyle/>
                    <a:p>
                      <a:pPr algn="ctr"/>
                      <a:r>
                        <a:rPr lang="en-IN" dirty="0"/>
                        <a:t>MLAM4_8x8_p10</a:t>
                      </a:r>
                    </a:p>
                  </a:txBody>
                  <a:tcPr/>
                </a:tc>
                <a:tc>
                  <a:txBody>
                    <a:bodyPr/>
                    <a:lstStyle/>
                    <a:p>
                      <a:pPr algn="ctr"/>
                      <a:r>
                        <a:rPr lang="en-IN" dirty="0"/>
                        <a:t>0.9441</a:t>
                      </a:r>
                    </a:p>
                  </a:txBody>
                  <a:tcPr/>
                </a:tc>
                <a:tc>
                  <a:txBody>
                    <a:bodyPr/>
                    <a:lstStyle/>
                    <a:p>
                      <a:pPr algn="ctr"/>
                      <a:r>
                        <a:rPr lang="en-IN" dirty="0"/>
                        <a:t>22.0034</a:t>
                      </a:r>
                    </a:p>
                  </a:txBody>
                  <a:tcPr/>
                </a:tc>
                <a:extLst>
                  <a:ext uri="{0D108BD9-81ED-4DB2-BD59-A6C34878D82A}">
                    <a16:rowId xmlns:a16="http://schemas.microsoft.com/office/drawing/2014/main" val="4233889668"/>
                  </a:ext>
                </a:extLst>
              </a:tr>
              <a:tr h="550954">
                <a:tc>
                  <a:txBody>
                    <a:bodyPr/>
                    <a:lstStyle/>
                    <a:p>
                      <a:pPr algn="ctr"/>
                      <a:r>
                        <a:rPr lang="en-IN" dirty="0"/>
                        <a:t>MLAM3_8x8_p10</a:t>
                      </a:r>
                    </a:p>
                  </a:txBody>
                  <a:tcPr/>
                </a:tc>
                <a:tc>
                  <a:txBody>
                    <a:bodyPr/>
                    <a:lstStyle/>
                    <a:p>
                      <a:pPr algn="ctr"/>
                      <a:r>
                        <a:rPr lang="en-IN" dirty="0"/>
                        <a:t>0.9532</a:t>
                      </a:r>
                    </a:p>
                  </a:txBody>
                  <a:tcPr/>
                </a:tc>
                <a:tc>
                  <a:txBody>
                    <a:bodyPr/>
                    <a:lstStyle/>
                    <a:p>
                      <a:pPr algn="ctr"/>
                      <a:r>
                        <a:rPr lang="en-IN" dirty="0"/>
                        <a:t>25.5093</a:t>
                      </a:r>
                    </a:p>
                  </a:txBody>
                  <a:tcPr/>
                </a:tc>
                <a:extLst>
                  <a:ext uri="{0D108BD9-81ED-4DB2-BD59-A6C34878D82A}">
                    <a16:rowId xmlns:a16="http://schemas.microsoft.com/office/drawing/2014/main" val="1871028861"/>
                  </a:ext>
                </a:extLst>
              </a:tr>
              <a:tr h="550954">
                <a:tc>
                  <a:txBody>
                    <a:bodyPr/>
                    <a:lstStyle/>
                    <a:p>
                      <a:pPr algn="ctr"/>
                      <a:r>
                        <a:rPr lang="en-IN" dirty="0"/>
                        <a:t>MLAM2_8x8_p1</a:t>
                      </a:r>
                    </a:p>
                  </a:txBody>
                  <a:tcPr/>
                </a:tc>
                <a:tc>
                  <a:txBody>
                    <a:bodyPr/>
                    <a:lstStyle/>
                    <a:p>
                      <a:pPr algn="ctr"/>
                      <a:r>
                        <a:rPr lang="en-IN" dirty="0"/>
                        <a:t>0.9611</a:t>
                      </a:r>
                    </a:p>
                  </a:txBody>
                  <a:tcPr/>
                </a:tc>
                <a:tc>
                  <a:txBody>
                    <a:bodyPr/>
                    <a:lstStyle/>
                    <a:p>
                      <a:pPr algn="ctr"/>
                      <a:r>
                        <a:rPr lang="en-IN" dirty="0"/>
                        <a:t>30.3539</a:t>
                      </a:r>
                    </a:p>
                  </a:txBody>
                  <a:tcPr/>
                </a:tc>
                <a:extLst>
                  <a:ext uri="{0D108BD9-81ED-4DB2-BD59-A6C34878D82A}">
                    <a16:rowId xmlns:a16="http://schemas.microsoft.com/office/drawing/2014/main" val="3223688608"/>
                  </a:ext>
                </a:extLst>
              </a:tr>
              <a:tr h="550954">
                <a:tc>
                  <a:txBody>
                    <a:bodyPr/>
                    <a:lstStyle/>
                    <a:p>
                      <a:pPr algn="ctr"/>
                      <a:r>
                        <a:rPr lang="en-IN" dirty="0"/>
                        <a:t>MLAM1_8x8_p1 </a:t>
                      </a:r>
                    </a:p>
                  </a:txBody>
                  <a:tcPr/>
                </a:tc>
                <a:tc>
                  <a:txBody>
                    <a:bodyPr/>
                    <a:lstStyle/>
                    <a:p>
                      <a:pPr algn="ctr"/>
                      <a:r>
                        <a:rPr lang="en-IN" dirty="0"/>
                        <a:t>0.9705</a:t>
                      </a:r>
                    </a:p>
                  </a:txBody>
                  <a:tcPr/>
                </a:tc>
                <a:tc>
                  <a:txBody>
                    <a:bodyPr/>
                    <a:lstStyle/>
                    <a:p>
                      <a:pPr algn="ctr"/>
                      <a:r>
                        <a:rPr lang="en-IN" dirty="0"/>
                        <a:t>36.6246</a:t>
                      </a:r>
                    </a:p>
                  </a:txBody>
                  <a:tcPr/>
                </a:tc>
                <a:extLst>
                  <a:ext uri="{0D108BD9-81ED-4DB2-BD59-A6C34878D82A}">
                    <a16:rowId xmlns:a16="http://schemas.microsoft.com/office/drawing/2014/main" val="1733725501"/>
                  </a:ext>
                </a:extLst>
              </a:tr>
            </a:tbl>
          </a:graphicData>
        </a:graphic>
      </p:graphicFrame>
      <p:sp>
        <p:nvSpPr>
          <p:cNvPr id="19" name="TextBox 18">
            <a:extLst>
              <a:ext uri="{FF2B5EF4-FFF2-40B4-BE49-F238E27FC236}">
                <a16:creationId xmlns:a16="http://schemas.microsoft.com/office/drawing/2014/main" id="{B23E9D73-5193-45BC-593C-F6939F94E46F}"/>
              </a:ext>
            </a:extLst>
          </p:cNvPr>
          <p:cNvSpPr txBox="1"/>
          <p:nvPr/>
        </p:nvSpPr>
        <p:spPr>
          <a:xfrm>
            <a:off x="7896529" y="3800977"/>
            <a:ext cx="3393347"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1" dirty="0">
                <a:solidFill>
                  <a:srgbClr val="000000"/>
                </a:solidFill>
                <a:latin typeface="Franklin Gothic Book"/>
              </a:rPr>
              <a:t>Table</a:t>
            </a: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 14 : Image processing result of 8x8 MLAMs</a:t>
            </a:r>
          </a:p>
        </p:txBody>
      </p:sp>
      <p:pic>
        <p:nvPicPr>
          <p:cNvPr id="23" name="Picture 22">
            <a:extLst>
              <a:ext uri="{FF2B5EF4-FFF2-40B4-BE49-F238E27FC236}">
                <a16:creationId xmlns:a16="http://schemas.microsoft.com/office/drawing/2014/main" id="{C0B6036E-BCBB-21AE-BC12-FC84BFA45D77}"/>
              </a:ext>
            </a:extLst>
          </p:cNvPr>
          <p:cNvPicPr>
            <a:picLocks noChangeAspect="1"/>
          </p:cNvPicPr>
          <p:nvPr/>
        </p:nvPicPr>
        <p:blipFill>
          <a:blip r:embed="rId8"/>
          <a:stretch>
            <a:fillRect/>
          </a:stretch>
        </p:blipFill>
        <p:spPr>
          <a:xfrm>
            <a:off x="1389644" y="2259666"/>
            <a:ext cx="390178" cy="323116"/>
          </a:xfrm>
          <a:prstGeom prst="rect">
            <a:avLst/>
          </a:prstGeom>
        </p:spPr>
      </p:pic>
      <p:pic>
        <p:nvPicPr>
          <p:cNvPr id="25" name="Picture 24">
            <a:extLst>
              <a:ext uri="{FF2B5EF4-FFF2-40B4-BE49-F238E27FC236}">
                <a16:creationId xmlns:a16="http://schemas.microsoft.com/office/drawing/2014/main" id="{CF2B5569-CDA4-FAB0-051A-21381AEC2E66}"/>
              </a:ext>
            </a:extLst>
          </p:cNvPr>
          <p:cNvPicPr>
            <a:picLocks noChangeAspect="1"/>
          </p:cNvPicPr>
          <p:nvPr/>
        </p:nvPicPr>
        <p:blipFill>
          <a:blip r:embed="rId9"/>
          <a:stretch>
            <a:fillRect/>
          </a:stretch>
        </p:blipFill>
        <p:spPr>
          <a:xfrm>
            <a:off x="3769766" y="2239862"/>
            <a:ext cx="365792" cy="323116"/>
          </a:xfrm>
          <a:prstGeom prst="rect">
            <a:avLst/>
          </a:prstGeom>
        </p:spPr>
      </p:pic>
      <p:pic>
        <p:nvPicPr>
          <p:cNvPr id="27" name="Picture 26">
            <a:extLst>
              <a:ext uri="{FF2B5EF4-FFF2-40B4-BE49-F238E27FC236}">
                <a16:creationId xmlns:a16="http://schemas.microsoft.com/office/drawing/2014/main" id="{C570BDFE-569F-CFD2-E409-9254DCC99695}"/>
              </a:ext>
            </a:extLst>
          </p:cNvPr>
          <p:cNvPicPr>
            <a:picLocks noChangeAspect="1"/>
          </p:cNvPicPr>
          <p:nvPr/>
        </p:nvPicPr>
        <p:blipFill>
          <a:blip r:embed="rId10"/>
          <a:stretch>
            <a:fillRect/>
          </a:stretch>
        </p:blipFill>
        <p:spPr>
          <a:xfrm>
            <a:off x="1420127" y="4340070"/>
            <a:ext cx="359695" cy="323116"/>
          </a:xfrm>
          <a:prstGeom prst="rect">
            <a:avLst/>
          </a:prstGeom>
        </p:spPr>
      </p:pic>
      <p:pic>
        <p:nvPicPr>
          <p:cNvPr id="29" name="Picture 28">
            <a:extLst>
              <a:ext uri="{FF2B5EF4-FFF2-40B4-BE49-F238E27FC236}">
                <a16:creationId xmlns:a16="http://schemas.microsoft.com/office/drawing/2014/main" id="{3859CC36-EABD-C390-16F4-ADDA7D60DD8F}"/>
              </a:ext>
            </a:extLst>
          </p:cNvPr>
          <p:cNvPicPr>
            <a:picLocks noChangeAspect="1"/>
          </p:cNvPicPr>
          <p:nvPr/>
        </p:nvPicPr>
        <p:blipFill>
          <a:blip r:embed="rId11"/>
          <a:stretch>
            <a:fillRect/>
          </a:stretch>
        </p:blipFill>
        <p:spPr>
          <a:xfrm>
            <a:off x="3730825" y="4295023"/>
            <a:ext cx="365792" cy="323116"/>
          </a:xfrm>
          <a:prstGeom prst="rect">
            <a:avLst/>
          </a:prstGeom>
        </p:spPr>
      </p:pic>
      <p:pic>
        <p:nvPicPr>
          <p:cNvPr id="31" name="Picture 30">
            <a:extLst>
              <a:ext uri="{FF2B5EF4-FFF2-40B4-BE49-F238E27FC236}">
                <a16:creationId xmlns:a16="http://schemas.microsoft.com/office/drawing/2014/main" id="{FB7893B8-033A-A914-9558-B5E6CF63D803}"/>
              </a:ext>
            </a:extLst>
          </p:cNvPr>
          <p:cNvPicPr>
            <a:picLocks noChangeAspect="1"/>
          </p:cNvPicPr>
          <p:nvPr/>
        </p:nvPicPr>
        <p:blipFill>
          <a:blip r:embed="rId12"/>
          <a:stretch>
            <a:fillRect/>
          </a:stretch>
        </p:blipFill>
        <p:spPr>
          <a:xfrm>
            <a:off x="1420127" y="6416565"/>
            <a:ext cx="365792" cy="323116"/>
          </a:xfrm>
          <a:prstGeom prst="rect">
            <a:avLst/>
          </a:prstGeom>
        </p:spPr>
      </p:pic>
      <p:pic>
        <p:nvPicPr>
          <p:cNvPr id="33" name="Picture 32">
            <a:extLst>
              <a:ext uri="{FF2B5EF4-FFF2-40B4-BE49-F238E27FC236}">
                <a16:creationId xmlns:a16="http://schemas.microsoft.com/office/drawing/2014/main" id="{A6AE07B6-468E-8BCA-3C06-01CF8E721E0A}"/>
              </a:ext>
            </a:extLst>
          </p:cNvPr>
          <p:cNvPicPr>
            <a:picLocks noChangeAspect="1"/>
          </p:cNvPicPr>
          <p:nvPr/>
        </p:nvPicPr>
        <p:blipFill>
          <a:blip r:embed="rId13"/>
          <a:stretch>
            <a:fillRect/>
          </a:stretch>
        </p:blipFill>
        <p:spPr>
          <a:xfrm>
            <a:off x="3730825" y="6416565"/>
            <a:ext cx="335309" cy="323116"/>
          </a:xfrm>
          <a:prstGeom prst="rect">
            <a:avLst/>
          </a:prstGeom>
        </p:spPr>
      </p:pic>
      <p:sp>
        <p:nvSpPr>
          <p:cNvPr id="34" name="TextBox 33">
            <a:extLst>
              <a:ext uri="{FF2B5EF4-FFF2-40B4-BE49-F238E27FC236}">
                <a16:creationId xmlns:a16="http://schemas.microsoft.com/office/drawing/2014/main" id="{D1D4751E-FAB7-3F15-573A-43360EADA980}"/>
              </a:ext>
            </a:extLst>
          </p:cNvPr>
          <p:cNvSpPr txBox="1"/>
          <p:nvPr/>
        </p:nvSpPr>
        <p:spPr>
          <a:xfrm>
            <a:off x="5400804" y="5935286"/>
            <a:ext cx="5889072" cy="4247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31 : Image processing result of 8-bit MLAFAs : (a) Original, (b) MLAM5_8x8_p10, (c) MLAM4_8x8_p10, (d) MLAM3_8x8_p10, (e) MLAM2_8x8_p1, (f) MLAM1_8x8_p1</a:t>
            </a:r>
          </a:p>
        </p:txBody>
      </p:sp>
    </p:spTree>
    <p:extLst>
      <p:ext uri="{BB962C8B-B14F-4D97-AF65-F5344CB8AC3E}">
        <p14:creationId xmlns:p14="http://schemas.microsoft.com/office/powerpoint/2010/main" val="1549249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dirty="0">
                <a:latin typeface="Bahnschrift" panose="020B0502040204020203" pitchFamily="34" charset="0"/>
              </a:rPr>
              <a:t>Epilogue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64022" y="2046915"/>
            <a:ext cx="9832609" cy="4647500"/>
          </a:xfrm>
        </p:spPr>
        <p:txBody>
          <a:bodyPr/>
          <a:lstStyle/>
          <a:p>
            <a:pPr marL="285750" indent="-285750" algn="just">
              <a:buFont typeface="Courier New" panose="02070309020205020404" pitchFamily="49" charset="0"/>
              <a:buChar char="o"/>
            </a:pPr>
            <a:r>
              <a:rPr lang="en-US" sz="1400" dirty="0"/>
              <a:t>This paper has presented a design, analysis and evaluation of majority logic based approximate adders and approximate multipliers. The following conclusions can be drawn:</a:t>
            </a:r>
          </a:p>
          <a:p>
            <a:pPr marL="285750" indent="-285750" algn="just">
              <a:buFont typeface="Courier New" panose="02070309020205020404" pitchFamily="49" charset="0"/>
              <a:buChar char="o"/>
            </a:pPr>
            <a:r>
              <a:rPr lang="en-US" sz="1400" dirty="0"/>
              <a:t>By combining the proposed 1-bit MLAFA and the existing 1-bit MLAFA, multi-bit MLAFAs can be designed with a relatively large error. The proposed MLAFA33 designed by truth table reduction can provide the solution for improving accuracy. For 8-bit adders, MLAFA1212-1233 (with a reduction of 58 percent in majority gates as well as 50 percent in delay) and MLAFA1212-3333 (with a reduction of 50 percent in majority gates as well as 50 percent in delay) are superior to other designs.</a:t>
            </a:r>
          </a:p>
          <a:p>
            <a:pPr marL="285750" indent="-285750" algn="just">
              <a:buFont typeface="Courier New" panose="02070309020205020404" pitchFamily="49" charset="0"/>
              <a:buChar char="o"/>
            </a:pPr>
            <a:r>
              <a:rPr lang="en-US" sz="1400" dirty="0"/>
              <a:t>Based on the proposed 2 x 2 MLAM, we can selectively design multi-bit multipliers by adding the complement bits. From the presented theoretical analysis, for a 4 x 4 multiplier, when p changes from 3 to 4, the NMED increases sharply; for an 8 x 8 multiplier, when p is smaller than 10, the NMED increases slowly but when p is larger than 10, the NMED increases rapidly. So p = 3 and p = 10 are the best choices for the 4 x 4 multiplier and the 8 x 8 multiplier, respectively.</a:t>
            </a:r>
          </a:p>
          <a:p>
            <a:pPr marL="285750" indent="-285750" algn="just">
              <a:buFont typeface="Courier New" panose="02070309020205020404" pitchFamily="49" charset="0"/>
              <a:buChar char="o"/>
            </a:pPr>
            <a:r>
              <a:rPr lang="en-US" sz="1400" dirty="0"/>
              <a:t>MLAC22-2 and MLAC12-1 show the best overall performance among these MLACs based on MLAFAs. Compared with the exact design, the proposed designs save </a:t>
            </a:r>
            <a:r>
              <a:rPr lang="en-US" sz="1400" b="1" dirty="0"/>
              <a:t>67 percent of majority gates, 50 percent of inverters, 50 percent of delay and 67 percent of carry chain.</a:t>
            </a:r>
            <a:r>
              <a:rPr lang="en-US" sz="1400" dirty="0"/>
              <a:t> Although MLAC4 requires two additional 3-input majority gates, MLAC4 only has 2 outputs, which is likely to reduce the approximate operation in the PPR circuitry. The MLAC4 based 8 x 8 multiplier using 2 x 2 multipliers (p = 10) reduces the number of majority gates by up to 48 percent, the number of inverters by up to 67 percent, and the delay by up to 47 percent compared to the exact counterpart, achieving a significant decrease of hardware without incurring in large errors.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11273242" y="6332220"/>
            <a:ext cx="523240" cy="247651"/>
          </a:xfrm>
        </p:spPr>
        <p:txBody>
          <a:bodyPr/>
          <a:lstStyle/>
          <a:p>
            <a:fld id="{294A09A9-5501-47C1-A89A-A340965A2BE2}" type="slidenum">
              <a:rPr lang="en-US" smtClean="0"/>
              <a:pPr/>
              <a:t>59</a:t>
            </a:fld>
            <a:endParaRPr lang="en-US" dirty="0"/>
          </a:p>
        </p:txBody>
      </p:sp>
    </p:spTree>
    <p:extLst>
      <p:ext uri="{BB962C8B-B14F-4D97-AF65-F5344CB8AC3E}">
        <p14:creationId xmlns:p14="http://schemas.microsoft.com/office/powerpoint/2010/main" val="643842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8746E33-4D44-613C-B280-3378C8B2B7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729" r="5729"/>
          <a:stretch/>
        </p:blipFill>
        <p:spPr/>
      </p:pic>
      <p:sp>
        <p:nvSpPr>
          <p:cNvPr id="3" name="Title 2">
            <a:extLst>
              <a:ext uri="{FF2B5EF4-FFF2-40B4-BE49-F238E27FC236}">
                <a16:creationId xmlns:a16="http://schemas.microsoft.com/office/drawing/2014/main" id="{5FC8D417-A024-A0DC-1AEE-D4B7454048E8}"/>
              </a:ext>
            </a:extLst>
          </p:cNvPr>
          <p:cNvSpPr>
            <a:spLocks noGrp="1"/>
          </p:cNvSpPr>
          <p:nvPr>
            <p:ph type="title"/>
          </p:nvPr>
        </p:nvSpPr>
        <p:spPr>
          <a:xfrm>
            <a:off x="4521158" y="3123568"/>
            <a:ext cx="4139584" cy="610863"/>
          </a:xfrm>
        </p:spPr>
        <p:txBody>
          <a:bodyPr>
            <a:noAutofit/>
          </a:bodyPr>
          <a:lstStyle/>
          <a:p>
            <a:pPr algn="ctr"/>
            <a:r>
              <a:rPr lang="en-IN" sz="5400" dirty="0"/>
              <a:t>SYNOPSIS</a:t>
            </a:r>
          </a:p>
        </p:txBody>
      </p:sp>
      <p:sp>
        <p:nvSpPr>
          <p:cNvPr id="2" name="Rectangle: Rounded Corners 1">
            <a:extLst>
              <a:ext uri="{FF2B5EF4-FFF2-40B4-BE49-F238E27FC236}">
                <a16:creationId xmlns:a16="http://schemas.microsoft.com/office/drawing/2014/main" id="{2D55AD61-5ACA-D8B7-E2D1-449F241E65EA}"/>
              </a:ext>
            </a:extLst>
          </p:cNvPr>
          <p:cNvSpPr/>
          <p:nvPr/>
        </p:nvSpPr>
        <p:spPr>
          <a:xfrm>
            <a:off x="4915949" y="2919369"/>
            <a:ext cx="3322041" cy="81506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51117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dirty="0">
                <a:latin typeface="Bahnschrift" panose="020B0502040204020203" pitchFamily="34" charset="0"/>
              </a:rPr>
              <a:t>References</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64022" y="2046915"/>
            <a:ext cx="9832609" cy="4647500"/>
          </a:xfrm>
        </p:spPr>
        <p:txBody>
          <a:bodyPr/>
          <a:lstStyle/>
          <a:p>
            <a:pPr marL="285750" indent="-285750" algn="just">
              <a:buFont typeface="Courier New" panose="02070309020205020404" pitchFamily="49" charset="0"/>
              <a:buChar char="o"/>
            </a:pPr>
            <a:r>
              <a:rPr lang="en-US" dirty="0"/>
              <a:t>C. </a:t>
            </a:r>
            <a:r>
              <a:rPr lang="en-US" dirty="0" err="1"/>
              <a:t>Labrado</a:t>
            </a:r>
            <a:r>
              <a:rPr lang="en-US" dirty="0"/>
              <a:t>, H. Thapliyal and F. Lombardi, "Design of majority logic based approximate arithmetic circuits", Proc. IEEE Int. </a:t>
            </a:r>
            <a:r>
              <a:rPr lang="en-US" dirty="0" err="1"/>
              <a:t>Symp</a:t>
            </a:r>
            <a:r>
              <a:rPr lang="en-US" dirty="0"/>
              <a:t>. Circuits Syst., pp. 2122-2125, 2017.</a:t>
            </a:r>
          </a:p>
          <a:p>
            <a:pPr marL="285750" indent="-285750" algn="just">
              <a:buFont typeface="Courier New" panose="02070309020205020404" pitchFamily="49" charset="0"/>
              <a:buChar char="o"/>
            </a:pPr>
            <a:r>
              <a:rPr lang="en-US" dirty="0"/>
              <a:t>S. </a:t>
            </a:r>
            <a:r>
              <a:rPr lang="en-US" dirty="0" err="1"/>
              <a:t>Angizi</a:t>
            </a:r>
            <a:r>
              <a:rPr lang="en-US" dirty="0"/>
              <a:t>, H. Jiang, R. F. </a:t>
            </a:r>
            <a:r>
              <a:rPr lang="en-US" dirty="0" err="1"/>
              <a:t>DeMara</a:t>
            </a:r>
            <a:r>
              <a:rPr lang="en-US" dirty="0"/>
              <a:t>, J. Han and D. Fan, "Majority-based spin-CMOS primitives for approximate computing", IEEE Trans. </a:t>
            </a:r>
            <a:r>
              <a:rPr lang="en-US" dirty="0" err="1"/>
              <a:t>Nanotechnol</a:t>
            </a:r>
            <a:r>
              <a:rPr lang="en-US" dirty="0"/>
              <a:t>., vol. 17, no. 4, pp. 795-806, Jul. 2018.</a:t>
            </a:r>
          </a:p>
          <a:p>
            <a:pPr marL="285750" indent="-285750" algn="just">
              <a:buFont typeface="Courier New" panose="02070309020205020404" pitchFamily="49" charset="0"/>
              <a:buChar char="o"/>
            </a:pPr>
            <a:r>
              <a:rPr lang="en-US" dirty="0"/>
              <a:t>C. Chang, J. Gu and M. Zhang, "Ultra low-voltage low-power CMOS 4–2 and 5-2 compressors for fast arithmetic circuits", IEEE Trans. Circuits Syst. I, vol. 51, no. 10, pp. 1985-1997, Oct. 2004.</a:t>
            </a:r>
          </a:p>
          <a:p>
            <a:pPr marL="285750" indent="-285750" algn="just">
              <a:buFont typeface="Courier New" panose="02070309020205020404" pitchFamily="49" charset="0"/>
              <a:buChar char="o"/>
            </a:pPr>
            <a:r>
              <a:rPr lang="en-US" dirty="0"/>
              <a:t>H. Cho and E. E. </a:t>
            </a:r>
            <a:r>
              <a:rPr lang="en-US" dirty="0" err="1"/>
              <a:t>Swartzlander</a:t>
            </a:r>
            <a:r>
              <a:rPr lang="en-US" dirty="0"/>
              <a:t>, "Adder and multiplier designs in quantum dot cellular automata", IEEE Trans. </a:t>
            </a:r>
            <a:r>
              <a:rPr lang="en-US" dirty="0" err="1"/>
              <a:t>Comput</a:t>
            </a:r>
            <a:r>
              <a:rPr lang="en-US" dirty="0"/>
              <a:t>., vol. 58, no. 6, pp. 721-727, Jun. 2009.</a:t>
            </a:r>
          </a:p>
          <a:p>
            <a:pPr marL="285750" indent="-285750" algn="just">
              <a:buFont typeface="Courier New" panose="02070309020205020404" pitchFamily="49" charset="0"/>
              <a:buChar char="o"/>
            </a:pPr>
            <a:r>
              <a:rPr lang="en-US" dirty="0"/>
              <a:t>V. Pudi and K. Sridharan, "Low complexity design of ripple carry and Brent-Kung adders in QCA", IEEE Trans. </a:t>
            </a:r>
            <a:r>
              <a:rPr lang="en-US" dirty="0" err="1"/>
              <a:t>Nanotechnol</a:t>
            </a:r>
            <a:r>
              <a:rPr lang="en-US" dirty="0"/>
              <a:t>., vol. 11, no. 1, pp. 105-119, Jan. 2012.</a:t>
            </a:r>
          </a:p>
          <a:p>
            <a:pPr marL="285750" indent="-285750" algn="just">
              <a:buFont typeface="Courier New" panose="02070309020205020404" pitchFamily="49" charset="0"/>
              <a:buChar char="o"/>
            </a:pPr>
            <a:r>
              <a:rPr lang="en-US" dirty="0"/>
              <a:t>S. Mittal, "A survey of techniques for approximate computing", ACM </a:t>
            </a:r>
            <a:r>
              <a:rPr lang="en-US" dirty="0" err="1"/>
              <a:t>Comput</a:t>
            </a:r>
            <a:r>
              <a:rPr lang="en-US" dirty="0"/>
              <a:t>. </a:t>
            </a:r>
            <a:r>
              <a:rPr lang="en-US" dirty="0" err="1"/>
              <a:t>Surv</a:t>
            </a:r>
            <a:r>
              <a:rPr lang="en-US" dirty="0"/>
              <a:t>., vol. 48, no. 4, 2016.</a:t>
            </a:r>
          </a:p>
          <a:p>
            <a:pPr marL="285750" indent="-285750" algn="just">
              <a:buFont typeface="Courier New" panose="02070309020205020404" pitchFamily="49" charset="0"/>
              <a:buChar char="o"/>
            </a:pPr>
            <a:r>
              <a:rPr lang="en-US" dirty="0"/>
              <a:t>S. L. </a:t>
            </a:r>
            <a:r>
              <a:rPr lang="en-US" dirty="0" err="1"/>
              <a:t>Eddins</a:t>
            </a:r>
            <a:r>
              <a:rPr lang="en-US" dirty="0"/>
              <a:t> and M. T. Orchard, "Using MATLAB and C in an image processing lab course", Proc. First Int. Conf. Image Process., vol. 1, pp. 515-519, 1994.</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11273242" y="6332220"/>
            <a:ext cx="523240" cy="247651"/>
          </a:xfrm>
        </p:spPr>
        <p:txBody>
          <a:bodyPr/>
          <a:lstStyle/>
          <a:p>
            <a:fld id="{294A09A9-5501-47C1-A89A-A340965A2BE2}" type="slidenum">
              <a:rPr lang="en-US" smtClean="0"/>
              <a:pPr/>
              <a:t>60</a:t>
            </a:fld>
            <a:endParaRPr lang="en-US" dirty="0"/>
          </a:p>
        </p:txBody>
      </p:sp>
    </p:spTree>
    <p:extLst>
      <p:ext uri="{BB962C8B-B14F-4D97-AF65-F5344CB8AC3E}">
        <p14:creationId xmlns:p14="http://schemas.microsoft.com/office/powerpoint/2010/main" val="4237042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3667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Majority Logic</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7</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64023" y="1291905"/>
            <a:ext cx="6049173" cy="4966281"/>
          </a:xfrm>
        </p:spPr>
        <p:txBody>
          <a:bodyPr>
            <a:normAutofit/>
          </a:bodyPr>
          <a:lstStyle/>
          <a:p>
            <a:pPr algn="just">
              <a:buFont typeface="Courier New" panose="02070309020205020404" pitchFamily="49" charset="0"/>
              <a:buChar char="o"/>
            </a:pPr>
            <a:r>
              <a:rPr lang="en-US" sz="1600" dirty="0"/>
              <a:t>Majority logic is a type of digital logic that operates on a set of input signals and produces an output signal based on the majority of the input signals.</a:t>
            </a:r>
          </a:p>
          <a:p>
            <a:pPr algn="just">
              <a:buFont typeface="Courier New" panose="02070309020205020404" pitchFamily="49" charset="0"/>
              <a:buChar char="o"/>
            </a:pPr>
            <a:r>
              <a:rPr lang="en-US" sz="1600" dirty="0"/>
              <a:t>In majority logic, the output signal is determined by counting the number of input signals that are asserted (i.e., have a logic level of 1) and comparing it to a threshold value.</a:t>
            </a:r>
          </a:p>
          <a:p>
            <a:pPr algn="just">
              <a:buFont typeface="Courier New" panose="02070309020205020404" pitchFamily="49" charset="0"/>
              <a:buChar char="o"/>
            </a:pPr>
            <a:r>
              <a:rPr lang="en-US" sz="1600" dirty="0"/>
              <a:t>If the number of asserted signals is greater than or equal to the threshold value, the output signal is asserted; otherwise, the output signal is negated (i.e., has a logic level of 0).</a:t>
            </a:r>
          </a:p>
          <a:p>
            <a:pPr algn="just">
              <a:buFont typeface="Courier New" panose="02070309020205020404" pitchFamily="49" charset="0"/>
              <a:buChar char="o"/>
            </a:pPr>
            <a:r>
              <a:rPr lang="en-US" sz="1600" dirty="0"/>
              <a:t>A majority gate is a logical gate used in circuit complexity and other applications of Boolean circuits. A majority gate returns true if and only if more than 50% of its inputs are true.</a:t>
            </a:r>
          </a:p>
          <a:p>
            <a:pPr algn="just">
              <a:buFont typeface="Courier New" panose="02070309020205020404" pitchFamily="49" charset="0"/>
              <a:buChar char="o"/>
            </a:pPr>
            <a:r>
              <a:rPr lang="en-US" sz="1600" dirty="0"/>
              <a:t>From Table 1, we can write:</a:t>
            </a:r>
          </a:p>
          <a:p>
            <a:pPr marL="0" indent="0" algn="just">
              <a:buNone/>
            </a:pPr>
            <a:r>
              <a:rPr lang="en-US" sz="1600" dirty="0"/>
              <a:t>	</a:t>
            </a:r>
            <a:r>
              <a:rPr lang="en-US" sz="1600" b="1" dirty="0"/>
              <a:t>F = M(A, B, C) = AB + BC + AC</a:t>
            </a:r>
          </a:p>
        </p:txBody>
      </p:sp>
      <p:graphicFrame>
        <p:nvGraphicFramePr>
          <p:cNvPr id="2" name="Table 4">
            <a:extLst>
              <a:ext uri="{FF2B5EF4-FFF2-40B4-BE49-F238E27FC236}">
                <a16:creationId xmlns:a16="http://schemas.microsoft.com/office/drawing/2014/main" id="{2BBF94BE-93B0-8161-C868-EC10F27D8D23}"/>
              </a:ext>
            </a:extLst>
          </p:cNvPr>
          <p:cNvGraphicFramePr>
            <a:graphicFrameLocks/>
          </p:cNvGraphicFramePr>
          <p:nvPr>
            <p:extLst>
              <p:ext uri="{D42A27DB-BD31-4B8C-83A1-F6EECF244321}">
                <p14:modId xmlns:p14="http://schemas.microsoft.com/office/powerpoint/2010/main" val="3059783530"/>
              </p:ext>
            </p:extLst>
          </p:nvPr>
        </p:nvGraphicFramePr>
        <p:xfrm>
          <a:off x="7147420" y="1006679"/>
          <a:ext cx="4157892" cy="3322320"/>
        </p:xfrm>
        <a:graphic>
          <a:graphicData uri="http://schemas.openxmlformats.org/drawingml/2006/table">
            <a:tbl>
              <a:tblPr firstRow="1" bandRow="1">
                <a:tableStyleId>{5C22544A-7EE6-4342-B048-85BDC9FD1C3A}</a:tableStyleId>
              </a:tblPr>
              <a:tblGrid>
                <a:gridCol w="1039473">
                  <a:extLst>
                    <a:ext uri="{9D8B030D-6E8A-4147-A177-3AD203B41FA5}">
                      <a16:colId xmlns:a16="http://schemas.microsoft.com/office/drawing/2014/main" val="2715109624"/>
                    </a:ext>
                  </a:extLst>
                </a:gridCol>
                <a:gridCol w="1039473">
                  <a:extLst>
                    <a:ext uri="{9D8B030D-6E8A-4147-A177-3AD203B41FA5}">
                      <a16:colId xmlns:a16="http://schemas.microsoft.com/office/drawing/2014/main" val="580253735"/>
                    </a:ext>
                  </a:extLst>
                </a:gridCol>
                <a:gridCol w="1039473">
                  <a:extLst>
                    <a:ext uri="{9D8B030D-6E8A-4147-A177-3AD203B41FA5}">
                      <a16:colId xmlns:a16="http://schemas.microsoft.com/office/drawing/2014/main" val="343926818"/>
                    </a:ext>
                  </a:extLst>
                </a:gridCol>
                <a:gridCol w="1039473">
                  <a:extLst>
                    <a:ext uri="{9D8B030D-6E8A-4147-A177-3AD203B41FA5}">
                      <a16:colId xmlns:a16="http://schemas.microsoft.com/office/drawing/2014/main" val="2804497460"/>
                    </a:ext>
                  </a:extLst>
                </a:gridCol>
              </a:tblGrid>
              <a:tr h="254466">
                <a:tc>
                  <a:txBody>
                    <a:bodyPr/>
                    <a:lstStyle/>
                    <a:p>
                      <a:pPr algn="ctr"/>
                      <a:r>
                        <a:rPr lang="en-IN" sz="2000" dirty="0"/>
                        <a:t>A</a:t>
                      </a:r>
                    </a:p>
                  </a:txBody>
                  <a:tcPr/>
                </a:tc>
                <a:tc>
                  <a:txBody>
                    <a:bodyPr/>
                    <a:lstStyle/>
                    <a:p>
                      <a:pPr algn="ctr"/>
                      <a:r>
                        <a:rPr lang="en-IN" sz="2000" dirty="0"/>
                        <a:t>B</a:t>
                      </a:r>
                    </a:p>
                  </a:txBody>
                  <a:tcPr/>
                </a:tc>
                <a:tc>
                  <a:txBody>
                    <a:bodyPr/>
                    <a:lstStyle/>
                    <a:p>
                      <a:pPr algn="ctr"/>
                      <a:r>
                        <a:rPr lang="en-IN" sz="2000" dirty="0"/>
                        <a:t>C</a:t>
                      </a:r>
                    </a:p>
                  </a:txBody>
                  <a:tcPr/>
                </a:tc>
                <a:tc>
                  <a:txBody>
                    <a:bodyPr/>
                    <a:lstStyle/>
                    <a:p>
                      <a:pPr algn="ctr"/>
                      <a:r>
                        <a:rPr lang="en-IN" sz="2000" dirty="0"/>
                        <a:t>F</a:t>
                      </a:r>
                    </a:p>
                  </a:txBody>
                  <a:tcPr/>
                </a:tc>
                <a:extLst>
                  <a:ext uri="{0D108BD9-81ED-4DB2-BD59-A6C34878D82A}">
                    <a16:rowId xmlns:a16="http://schemas.microsoft.com/office/drawing/2014/main" val="87613229"/>
                  </a:ext>
                </a:extLst>
              </a:tr>
              <a:tr h="254466">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1955014724"/>
                  </a:ext>
                </a:extLst>
              </a:tr>
              <a:tr h="254466">
                <a:tc>
                  <a:txBody>
                    <a:bodyPr/>
                    <a:lstStyle/>
                    <a:p>
                      <a:pPr algn="ctr"/>
                      <a:r>
                        <a:rPr lang="en-IN" dirty="0"/>
                        <a:t>0</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3369485753"/>
                  </a:ext>
                </a:extLst>
              </a:tr>
              <a:tr h="254466">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376742829"/>
                  </a:ext>
                </a:extLst>
              </a:tr>
              <a:tr h="254466">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1324679427"/>
                  </a:ext>
                </a:extLst>
              </a:tr>
              <a:tr h="254466">
                <a:tc>
                  <a:txBody>
                    <a:bodyPr/>
                    <a:lstStyle/>
                    <a:p>
                      <a:pPr algn="ctr"/>
                      <a:r>
                        <a:rPr lang="en-IN" dirty="0"/>
                        <a:t>1</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1579745425"/>
                  </a:ext>
                </a:extLst>
              </a:tr>
              <a:tr h="254466">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3127415677"/>
                  </a:ext>
                </a:extLst>
              </a:tr>
              <a:tr h="254466">
                <a:tc>
                  <a:txBody>
                    <a:bodyPr/>
                    <a:lstStyle/>
                    <a:p>
                      <a:pPr algn="ctr"/>
                      <a:r>
                        <a:rPr lang="en-IN" dirty="0"/>
                        <a:t>1</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0419341"/>
                  </a:ext>
                </a:extLst>
              </a:tr>
              <a:tr h="254466">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3137045818"/>
                  </a:ext>
                </a:extLst>
              </a:tr>
            </a:tbl>
          </a:graphicData>
        </a:graphic>
      </p:graphicFrame>
      <p:sp>
        <p:nvSpPr>
          <p:cNvPr id="9" name="TextBox 8">
            <a:extLst>
              <a:ext uri="{FF2B5EF4-FFF2-40B4-BE49-F238E27FC236}">
                <a16:creationId xmlns:a16="http://schemas.microsoft.com/office/drawing/2014/main" id="{5E96A8F4-BA2D-DC3C-10C3-1E810DF8553C}"/>
              </a:ext>
            </a:extLst>
          </p:cNvPr>
          <p:cNvSpPr txBox="1"/>
          <p:nvPr/>
        </p:nvSpPr>
        <p:spPr>
          <a:xfrm>
            <a:off x="7583649" y="4462942"/>
            <a:ext cx="3296872" cy="258531"/>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Table 1 : Truth table of Majority gate</a:t>
            </a:r>
          </a:p>
        </p:txBody>
      </p:sp>
    </p:spTree>
    <p:extLst>
      <p:ext uri="{BB962C8B-B14F-4D97-AF65-F5344CB8AC3E}">
        <p14:creationId xmlns:p14="http://schemas.microsoft.com/office/powerpoint/2010/main" val="79689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8</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7197754" y="386483"/>
            <a:ext cx="4126605" cy="3338229"/>
          </a:xfrm>
        </p:spPr>
        <p:txBody>
          <a:bodyPr>
            <a:normAutofit/>
          </a:bodyPr>
          <a:lstStyle/>
          <a:p>
            <a:pPr algn="just">
              <a:buFont typeface="Wingdings" panose="05000000000000000000" pitchFamily="2" charset="2"/>
              <a:buChar char="v"/>
            </a:pPr>
            <a:r>
              <a:rPr lang="en-US" sz="1800" b="1" dirty="0"/>
              <a:t>Why majority logic ?</a:t>
            </a:r>
          </a:p>
          <a:p>
            <a:pPr marL="0" indent="0" algn="just">
              <a:buNone/>
            </a:pPr>
            <a:r>
              <a:rPr lang="en-US" sz="1600" dirty="0"/>
              <a:t>As CMOS is approaching its technology limitations, emerging nanotechnologies have been proposed at the end of the Moore’s Law, such as Quantum-dot Cellular Automata (QCA), nanomagnetic logic (NML), and spin-wave devices (SWD). All of these technologies rely on majority logic (ML) as digital design framework; this is different from conventional Boolean logic.</a:t>
            </a:r>
          </a:p>
        </p:txBody>
      </p:sp>
      <p:pic>
        <p:nvPicPr>
          <p:cNvPr id="10" name="Picture 9">
            <a:extLst>
              <a:ext uri="{FF2B5EF4-FFF2-40B4-BE49-F238E27FC236}">
                <a16:creationId xmlns:a16="http://schemas.microsoft.com/office/drawing/2014/main" id="{19BFD2C6-3FC6-AEAA-3506-6DBC3B1A780C}"/>
              </a:ext>
            </a:extLst>
          </p:cNvPr>
          <p:cNvPicPr>
            <a:picLocks noChangeAspect="1"/>
          </p:cNvPicPr>
          <p:nvPr/>
        </p:nvPicPr>
        <p:blipFill>
          <a:blip r:embed="rId2"/>
          <a:stretch>
            <a:fillRect/>
          </a:stretch>
        </p:blipFill>
        <p:spPr>
          <a:xfrm>
            <a:off x="629174" y="363119"/>
            <a:ext cx="6224632" cy="5299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2AD1223-3841-08AB-E3FD-E5CDC165F232}"/>
              </a:ext>
            </a:extLst>
          </p:cNvPr>
          <p:cNvPicPr>
            <a:picLocks noChangeAspect="1"/>
          </p:cNvPicPr>
          <p:nvPr/>
        </p:nvPicPr>
        <p:blipFill>
          <a:blip r:embed="rId3"/>
          <a:stretch>
            <a:fillRect/>
          </a:stretch>
        </p:blipFill>
        <p:spPr>
          <a:xfrm>
            <a:off x="7197754" y="3411462"/>
            <a:ext cx="4126605" cy="2239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707E41F6-482F-352F-96F8-26E7F956494C}"/>
              </a:ext>
            </a:extLst>
          </p:cNvPr>
          <p:cNvSpPr txBox="1"/>
          <p:nvPr/>
        </p:nvSpPr>
        <p:spPr>
          <a:xfrm>
            <a:off x="2538718" y="5810363"/>
            <a:ext cx="240554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1 : Majority gate schematic</a:t>
            </a:r>
          </a:p>
        </p:txBody>
      </p:sp>
      <p:sp>
        <p:nvSpPr>
          <p:cNvPr id="15" name="TextBox 14">
            <a:extLst>
              <a:ext uri="{FF2B5EF4-FFF2-40B4-BE49-F238E27FC236}">
                <a16:creationId xmlns:a16="http://schemas.microsoft.com/office/drawing/2014/main" id="{F12318DC-2A43-92F0-C775-6673AE3ADC00}"/>
              </a:ext>
            </a:extLst>
          </p:cNvPr>
          <p:cNvSpPr txBox="1"/>
          <p:nvPr/>
        </p:nvSpPr>
        <p:spPr>
          <a:xfrm>
            <a:off x="8058284" y="5810363"/>
            <a:ext cx="2405543" cy="258532"/>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Figure 2 : Majority gate </a:t>
            </a:r>
            <a:r>
              <a:rPr lang="en-US" sz="1200" b="1" dirty="0">
                <a:solidFill>
                  <a:srgbClr val="000000"/>
                </a:solidFill>
                <a:latin typeface="Franklin Gothic Book"/>
              </a:rPr>
              <a:t>cell view</a:t>
            </a:r>
            <a:endParaRPr kumimoji="0" lang="en-US" sz="1200" b="1" i="0" u="none" strike="noStrike" kern="1200" cap="none" spc="0" normalizeH="0" baseline="0" noProof="0" dirty="0">
              <a:ln>
                <a:noFill/>
              </a:ln>
              <a:solidFill>
                <a:srgbClr val="000000"/>
              </a:solidFill>
              <a:effectLst/>
              <a:uLnTx/>
              <a:uFillTx/>
              <a:latin typeface="Franklin Gothic Book"/>
              <a:ea typeface="+mn-ea"/>
              <a:cs typeface="+mn-cs"/>
            </a:endParaRPr>
          </a:p>
        </p:txBody>
      </p:sp>
    </p:spTree>
    <p:extLst>
      <p:ext uri="{BB962C8B-B14F-4D97-AF65-F5344CB8AC3E}">
        <p14:creationId xmlns:p14="http://schemas.microsoft.com/office/powerpoint/2010/main" val="19536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500" y="502758"/>
            <a:ext cx="10352810" cy="610863"/>
          </a:xfrm>
        </p:spPr>
        <p:txBody>
          <a:bodyPr>
            <a:normAutofit/>
          </a:bodyPr>
          <a:lstStyle/>
          <a:p>
            <a:r>
              <a:rPr lang="en-US" dirty="0">
                <a:latin typeface="Bahnschrift" panose="020B0502040204020203" pitchFamily="34" charset="0"/>
              </a:rPr>
              <a:t>Error Metrics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3"/>
          </p:nvPr>
        </p:nvSpPr>
        <p:spPr>
          <a:xfrm>
            <a:off x="11324360" y="6360018"/>
            <a:ext cx="523240" cy="247651"/>
          </a:xfrm>
        </p:spPr>
        <p:txBody>
          <a:bodyPr/>
          <a:lstStyle/>
          <a:p>
            <a:fld id="{294A09A9-5501-47C1-A89A-A340965A2BE2}" type="slidenum">
              <a:rPr lang="en-US" smtClean="0"/>
              <a:pPr/>
              <a:t>9</a:t>
            </a:fld>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4294967295"/>
          </p:nvPr>
        </p:nvSpPr>
        <p:spPr>
          <a:xfrm>
            <a:off x="964024" y="1291905"/>
            <a:ext cx="10352810" cy="4966281"/>
          </a:xfrm>
        </p:spPr>
        <p:txBody>
          <a:bodyPr>
            <a:normAutofit/>
          </a:bodyPr>
          <a:lstStyle/>
          <a:p>
            <a:pPr algn="just">
              <a:buFont typeface="Courier New" panose="02070309020205020404" pitchFamily="49" charset="0"/>
              <a:buChar char="o"/>
            </a:pPr>
            <a:r>
              <a:rPr lang="en-US" sz="1600" dirty="0"/>
              <a:t>As approximate computing introduces errors, metrics are required to evaluate the accuracy of approximate circuits. This paper evaluate approximate designs by the </a:t>
            </a:r>
            <a:r>
              <a:rPr lang="en-US" sz="1600" b="1" dirty="0"/>
              <a:t>Normalized Mean Error Distance (NMED)</a:t>
            </a:r>
            <a:r>
              <a:rPr lang="en-US" sz="1600" dirty="0"/>
              <a:t>, and the </a:t>
            </a:r>
            <a:r>
              <a:rPr lang="en-US" sz="1600" b="1" dirty="0"/>
              <a:t>Maximum Absolute Error (MAE)</a:t>
            </a:r>
            <a:r>
              <a:rPr lang="en-US" sz="1600" dirty="0"/>
              <a:t>. </a:t>
            </a:r>
          </a:p>
          <a:p>
            <a:pPr algn="just">
              <a:buFont typeface="Courier New" panose="02070309020205020404" pitchFamily="49" charset="0"/>
              <a:buChar char="o"/>
            </a:pPr>
            <a:r>
              <a:rPr lang="en-US" sz="1600" dirty="0"/>
              <a:t>The NMED is the normalizing Mean Error Distance. The Mean Error Distance is defined as the average of the Error Distance (ED) which is the absolute difference between the approximate and the accurate results across all possible inputs. MAE is defined as the maximum absolute error. </a:t>
            </a:r>
          </a:p>
          <a:p>
            <a:pPr algn="just">
              <a:buFont typeface="Courier New" panose="02070309020205020404" pitchFamily="49" charset="0"/>
              <a:buChar char="o"/>
            </a:pPr>
            <a:r>
              <a:rPr lang="en-US" sz="1600" dirty="0"/>
              <a:t>The definitions of ED, MED, NMED, and MAE are as follows:</a:t>
            </a:r>
          </a:p>
          <a:p>
            <a:pPr marL="0" indent="0" algn="ctr">
              <a:buNone/>
            </a:pPr>
            <a:r>
              <a:rPr lang="en-US" sz="1600" b="1" dirty="0"/>
              <a:t>ED = |(</a:t>
            </a:r>
            <a:r>
              <a:rPr lang="en-US" sz="1600" b="1" dirty="0" err="1"/>
              <a:t>ExR</a:t>
            </a:r>
            <a:r>
              <a:rPr lang="en-US" sz="1600" b="1" dirty="0"/>
              <a:t> – </a:t>
            </a:r>
            <a:r>
              <a:rPr lang="en-US" sz="1600" b="1" dirty="0" err="1"/>
              <a:t>ApR</a:t>
            </a:r>
            <a:r>
              <a:rPr lang="en-US" sz="1600" b="1" dirty="0"/>
              <a:t>)|</a:t>
            </a:r>
          </a:p>
          <a:p>
            <a:pPr marL="0" indent="0" algn="ctr">
              <a:buNone/>
            </a:pPr>
            <a:r>
              <a:rPr lang="en-US" sz="1600" b="1" dirty="0"/>
              <a:t>MED =  (∑ ED) / N</a:t>
            </a:r>
          </a:p>
          <a:p>
            <a:pPr marL="0" indent="0" algn="ctr">
              <a:buNone/>
            </a:pPr>
            <a:r>
              <a:rPr lang="en-US" sz="1600" b="1" dirty="0"/>
              <a:t>NMED = MED / MAX</a:t>
            </a:r>
          </a:p>
          <a:p>
            <a:pPr marL="0" indent="0" algn="ctr">
              <a:buNone/>
            </a:pPr>
            <a:r>
              <a:rPr lang="en-US" sz="1600" b="1" dirty="0"/>
              <a:t>MAE = max{ED},</a:t>
            </a:r>
          </a:p>
          <a:p>
            <a:pPr marL="0" indent="0" algn="just">
              <a:buNone/>
            </a:pPr>
            <a:r>
              <a:rPr lang="en-US" sz="1600" dirty="0"/>
              <a:t>where </a:t>
            </a:r>
            <a:r>
              <a:rPr lang="en-US" sz="1600" dirty="0" err="1"/>
              <a:t>ExR</a:t>
            </a:r>
            <a:r>
              <a:rPr lang="en-US" sz="1600" dirty="0"/>
              <a:t>, </a:t>
            </a:r>
            <a:r>
              <a:rPr lang="en-US" sz="1600" dirty="0" err="1"/>
              <a:t>ApR</a:t>
            </a:r>
            <a:r>
              <a:rPr lang="en-US" sz="1600" dirty="0"/>
              <a:t>, N and MAX denote the accurate result, the approximate result, the counts of all possible inputs and the maximum value of the result, respectively.</a:t>
            </a:r>
          </a:p>
          <a:p>
            <a:pPr marL="0" indent="0" algn="just">
              <a:buNone/>
            </a:pPr>
            <a:endParaRPr lang="en-US" sz="1600" dirty="0"/>
          </a:p>
        </p:txBody>
      </p:sp>
    </p:spTree>
    <p:extLst>
      <p:ext uri="{BB962C8B-B14F-4D97-AF65-F5344CB8AC3E}">
        <p14:creationId xmlns:p14="http://schemas.microsoft.com/office/powerpoint/2010/main" val="2105961045"/>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2217</TotalTime>
  <Words>3909</Words>
  <Application>Microsoft Office PowerPoint</Application>
  <PresentationFormat>Widescreen</PresentationFormat>
  <Paragraphs>814</Paragraphs>
  <Slides>61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Bahnschrift</vt:lpstr>
      <vt:lpstr>Calibri</vt:lpstr>
      <vt:lpstr>Courier New</vt:lpstr>
      <vt:lpstr>Franklin Gothic Book</vt:lpstr>
      <vt:lpstr>Franklin Gothic Demi</vt:lpstr>
      <vt:lpstr>Wingdings</vt:lpstr>
      <vt:lpstr>Theme1</vt:lpstr>
      <vt:lpstr>Design &amp; Analysis of Majority Logic based Approximate Adders &amp; Multipliers</vt:lpstr>
      <vt:lpstr>Agenda</vt:lpstr>
      <vt:lpstr>INTRODUCTION</vt:lpstr>
      <vt:lpstr>Approximate Computing</vt:lpstr>
      <vt:lpstr>Aim</vt:lpstr>
      <vt:lpstr>SYNOPSIS</vt:lpstr>
      <vt:lpstr>Majority Logic</vt:lpstr>
      <vt:lpstr>PowerPoint Presentation</vt:lpstr>
      <vt:lpstr>Error Metrics</vt:lpstr>
      <vt:lpstr>IMPLEMENTATION (I. Approximate Adder)</vt:lpstr>
      <vt:lpstr>1 – Bit MLAFA</vt:lpstr>
      <vt:lpstr>PowerPoint Presentation</vt:lpstr>
      <vt:lpstr>PowerPoint Presentation</vt:lpstr>
      <vt:lpstr>2 – Bit MLAFA</vt:lpstr>
      <vt:lpstr>PowerPoint Presentation</vt:lpstr>
      <vt:lpstr>PowerPoint Presentation</vt:lpstr>
      <vt:lpstr>PowerPoint Presentation</vt:lpstr>
      <vt:lpstr>4 – Bit MLAFA</vt:lpstr>
      <vt:lpstr>PowerPoint Presentation</vt:lpstr>
      <vt:lpstr>PowerPoint Presentation</vt:lpstr>
      <vt:lpstr>PowerPoint Presentation</vt:lpstr>
      <vt:lpstr>8 – Bit MLAFA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(II. Approximate Compressor)</vt:lpstr>
      <vt:lpstr>4:2 MLAC</vt:lpstr>
      <vt:lpstr>PowerPoint Presentation</vt:lpstr>
      <vt:lpstr>PowerPoint Presentation</vt:lpstr>
      <vt:lpstr>PowerPoint Presentation</vt:lpstr>
      <vt:lpstr>PowerPoint Presentation</vt:lpstr>
      <vt:lpstr>PowerPoint Presentation</vt:lpstr>
      <vt:lpstr>IMPLEMENTATION (III. Approximate Multiplier)</vt:lpstr>
      <vt:lpstr>PowerPoint Presentation</vt:lpstr>
      <vt:lpstr>Partial Product Generation</vt:lpstr>
      <vt:lpstr>PowerPoint Presentation</vt:lpstr>
      <vt:lpstr>PowerPoint Presentation</vt:lpstr>
      <vt:lpstr>PowerPoint Presentation</vt:lpstr>
      <vt:lpstr>Complement Bit Selection</vt:lpstr>
      <vt:lpstr>PowerPoint Presentation</vt:lpstr>
      <vt:lpstr>PowerPoint Presentation</vt:lpstr>
      <vt:lpstr>PowerPoint Presentation</vt:lpstr>
      <vt:lpstr>4 x 4 MLAM</vt:lpstr>
      <vt:lpstr>PowerPoint Presentation</vt:lpstr>
      <vt:lpstr>PowerPoint Presentation</vt:lpstr>
      <vt:lpstr>PowerPoint Presentation</vt:lpstr>
      <vt:lpstr>8 x 8 MLAM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Epilogue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&amp; Analysis of Majority Logic based Approximate Adders &amp; Multipliers</dc:title>
  <dc:creator>MT2022509 Lokesh Maji</dc:creator>
  <cp:lastModifiedBy>MT2022509 Lokesh Maji</cp:lastModifiedBy>
  <cp:revision>28</cp:revision>
  <dcterms:created xsi:type="dcterms:W3CDTF">2023-04-08T20:31:38Z</dcterms:created>
  <dcterms:modified xsi:type="dcterms:W3CDTF">2023-04-11T03:38:53Z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